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C9_8D519EF5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</p:sldMasterIdLst>
  <p:notesMasterIdLst>
    <p:notesMasterId r:id="rId71"/>
  </p:notesMasterIdLst>
  <p:sldIdLst>
    <p:sldId id="256" r:id="rId5"/>
    <p:sldId id="257" r:id="rId6"/>
    <p:sldId id="407" r:id="rId7"/>
    <p:sldId id="431" r:id="rId8"/>
    <p:sldId id="259" r:id="rId9"/>
    <p:sldId id="436" r:id="rId10"/>
    <p:sldId id="435" r:id="rId11"/>
    <p:sldId id="447" r:id="rId12"/>
    <p:sldId id="465" r:id="rId13"/>
    <p:sldId id="472" r:id="rId14"/>
    <p:sldId id="444" r:id="rId15"/>
    <p:sldId id="441" r:id="rId16"/>
    <p:sldId id="442" r:id="rId17"/>
    <p:sldId id="479" r:id="rId18"/>
    <p:sldId id="443" r:id="rId19"/>
    <p:sldId id="373" r:id="rId20"/>
    <p:sldId id="449" r:id="rId21"/>
    <p:sldId id="378" r:id="rId22"/>
    <p:sldId id="379" r:id="rId23"/>
    <p:sldId id="382" r:id="rId24"/>
    <p:sldId id="450" r:id="rId25"/>
    <p:sldId id="370" r:id="rId26"/>
    <p:sldId id="381" r:id="rId27"/>
    <p:sldId id="433" r:id="rId28"/>
    <p:sldId id="451" r:id="rId29"/>
    <p:sldId id="458" r:id="rId30"/>
    <p:sldId id="262" r:id="rId31"/>
    <p:sldId id="258" r:id="rId32"/>
    <p:sldId id="454" r:id="rId33"/>
    <p:sldId id="398" r:id="rId34"/>
    <p:sldId id="399" r:id="rId35"/>
    <p:sldId id="400" r:id="rId36"/>
    <p:sldId id="260" r:id="rId37"/>
    <p:sldId id="353" r:id="rId38"/>
    <p:sldId id="358" r:id="rId39"/>
    <p:sldId id="362" r:id="rId40"/>
    <p:sldId id="364" r:id="rId41"/>
    <p:sldId id="401" r:id="rId42"/>
    <p:sldId id="403" r:id="rId43"/>
    <p:sldId id="402" r:id="rId44"/>
    <p:sldId id="396" r:id="rId45"/>
    <p:sldId id="397" r:id="rId46"/>
    <p:sldId id="404" r:id="rId47"/>
    <p:sldId id="406" r:id="rId48"/>
    <p:sldId id="459" r:id="rId49"/>
    <p:sldId id="408" r:id="rId50"/>
    <p:sldId id="390" r:id="rId51"/>
    <p:sldId id="471" r:id="rId52"/>
    <p:sldId id="464" r:id="rId53"/>
    <p:sldId id="469" r:id="rId54"/>
    <p:sldId id="466" r:id="rId55"/>
    <p:sldId id="467" r:id="rId56"/>
    <p:sldId id="468" r:id="rId57"/>
    <p:sldId id="455" r:id="rId58"/>
    <p:sldId id="460" r:id="rId59"/>
    <p:sldId id="461" r:id="rId60"/>
    <p:sldId id="457" r:id="rId61"/>
    <p:sldId id="480" r:id="rId62"/>
    <p:sldId id="434" r:id="rId63"/>
    <p:sldId id="481" r:id="rId64"/>
    <p:sldId id="474" r:id="rId65"/>
    <p:sldId id="475" r:id="rId66"/>
    <p:sldId id="476" r:id="rId67"/>
    <p:sldId id="477" r:id="rId68"/>
    <p:sldId id="478" r:id="rId69"/>
    <p:sldId id="429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5743683-145A-8344-93A0-155A64DB302A}">
          <p14:sldIdLst>
            <p14:sldId id="256"/>
          </p14:sldIdLst>
        </p14:section>
        <p14:section name="Introduction" id="{0ACDFFA0-DFA4-8347-898A-3C4C27E86110}">
          <p14:sldIdLst>
            <p14:sldId id="257"/>
            <p14:sldId id="407"/>
            <p14:sldId id="431"/>
          </p14:sldIdLst>
        </p14:section>
        <p14:section name="Classification" id="{1F84253E-E4BD-C740-BEB4-088949E3BB24}">
          <p14:sldIdLst>
            <p14:sldId id="259"/>
            <p14:sldId id="436"/>
            <p14:sldId id="435"/>
            <p14:sldId id="447"/>
            <p14:sldId id="465"/>
            <p14:sldId id="472"/>
            <p14:sldId id="444"/>
            <p14:sldId id="441"/>
            <p14:sldId id="442"/>
            <p14:sldId id="479"/>
            <p14:sldId id="443"/>
          </p14:sldIdLst>
        </p14:section>
        <p14:section name="Mass Model" id="{8203AE9E-B365-3942-B10A-6A648EF849AA}">
          <p14:sldIdLst>
            <p14:sldId id="373"/>
            <p14:sldId id="449"/>
            <p14:sldId id="378"/>
            <p14:sldId id="379"/>
            <p14:sldId id="382"/>
            <p14:sldId id="450"/>
            <p14:sldId id="370"/>
            <p14:sldId id="381"/>
            <p14:sldId id="433"/>
            <p14:sldId id="451"/>
            <p14:sldId id="458"/>
          </p14:sldIdLst>
        </p14:section>
        <p14:section name="Acceptance" id="{CA2B5B3E-36F1-E540-8316-D04315B65EF3}">
          <p14:sldIdLst>
            <p14:sldId id="262"/>
            <p14:sldId id="258"/>
            <p14:sldId id="454"/>
            <p14:sldId id="398"/>
            <p14:sldId id="399"/>
            <p14:sldId id="400"/>
          </p14:sldIdLst>
        </p14:section>
        <p14:section name="Fitting" id="{C23B0BBC-C773-A648-B18F-DC49F9583965}">
          <p14:sldIdLst>
            <p14:sldId id="260"/>
            <p14:sldId id="353"/>
            <p14:sldId id="358"/>
            <p14:sldId id="362"/>
            <p14:sldId id="364"/>
            <p14:sldId id="401"/>
            <p14:sldId id="403"/>
            <p14:sldId id="402"/>
            <p14:sldId id="396"/>
            <p14:sldId id="397"/>
            <p14:sldId id="404"/>
            <p14:sldId id="406"/>
            <p14:sldId id="459"/>
            <p14:sldId id="408"/>
          </p14:sldIdLst>
        </p14:section>
        <p14:section name="Uncertainties" id="{F1C51132-F339-B949-B045-461CCD34CBBC}">
          <p14:sldIdLst>
            <p14:sldId id="390"/>
            <p14:sldId id="471"/>
            <p14:sldId id="464"/>
            <p14:sldId id="469"/>
          </p14:sldIdLst>
        </p14:section>
        <p14:section name="Results" id="{995A18C9-E1EE-7042-A97F-6F6FE8C5193A}">
          <p14:sldIdLst>
            <p14:sldId id="466"/>
            <p14:sldId id="467"/>
            <p14:sldId id="468"/>
            <p14:sldId id="455"/>
            <p14:sldId id="460"/>
            <p14:sldId id="461"/>
            <p14:sldId id="457"/>
            <p14:sldId id="480"/>
            <p14:sldId id="434"/>
            <p14:sldId id="481"/>
            <p14:sldId id="474"/>
            <p14:sldId id="475"/>
            <p14:sldId id="476"/>
            <p14:sldId id="477"/>
            <p14:sldId id="478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200333-049F-0F06-ADAA-E7C30B04362E}" name="Xuan, Zhenghe" initials="XZ" userId="S::zx1119@ic.ac.uk::bb5a2db8-0774-4e03-8dcc-e77f5985bfc2" providerId="AD"/>
  <p188:author id="{BFEF5248-0219-3F44-9D34-7C392CBC9437}" name="Anand, Tamara F P" initials="AP" userId="S::taa218@ic.ac.uk::6fb754db-e26c-45dc-99e5-bca543cc5300" providerId="AD"/>
  <p188:author id="{7753848E-5692-2213-21B4-492E6D5F091A}" name="Lee-Hoareau, Sophie" initials="LHS" userId="S::sl6617@ic.ac.uk::f3222084-2f02-4f5f-8b6b-ffa4cc9f4c22" providerId="AD"/>
  <p188:author id="{B62701FC-6F2B-659C-CC1B-554574FDE99F}" name="Canavan, Joseph" initials="CJ" userId="S::jc1419@ic.ac.uk::ac730856-8503-474f-b28a-74ecde8fba7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7" d="100"/>
          <a:sy n="127" d="100"/>
        </p:scale>
        <p:origin x="-230" y="-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oni, Stefano" userId="c6a0b827-0823-4cdd-9f2f-b443de65f065" providerId="ADAL" clId="{139E946C-56CE-4C1B-B1AD-C319D3C539DC}"/>
    <pc:docChg chg="modSld">
      <pc:chgData name="Veroni, Stefano" userId="c6a0b827-0823-4cdd-9f2f-b443de65f065" providerId="ADAL" clId="{139E946C-56CE-4C1B-B1AD-C319D3C539DC}" dt="2022-06-13T12:14:51.286" v="1" actId="1076"/>
      <pc:docMkLst>
        <pc:docMk/>
      </pc:docMkLst>
      <pc:sldChg chg="modSp mod">
        <pc:chgData name="Veroni, Stefano" userId="c6a0b827-0823-4cdd-9f2f-b443de65f065" providerId="ADAL" clId="{139E946C-56CE-4C1B-B1AD-C319D3C539DC}" dt="2022-06-13T12:14:51.286" v="1" actId="1076"/>
        <pc:sldMkLst>
          <pc:docMk/>
          <pc:sldMk cId="1960737982" sldId="460"/>
        </pc:sldMkLst>
        <pc:picChg chg="mod">
          <ac:chgData name="Veroni, Stefano" userId="c6a0b827-0823-4cdd-9f2f-b443de65f065" providerId="ADAL" clId="{139E946C-56CE-4C1B-B1AD-C319D3C539DC}" dt="2022-06-13T12:14:51.286" v="1" actId="1076"/>
          <ac:picMkLst>
            <pc:docMk/>
            <pc:sldMk cId="1960737982" sldId="460"/>
            <ac:picMk id="6" creationId="{5E709300-7A60-45BD-842A-7DF7215CA194}"/>
          </ac:picMkLst>
        </pc:picChg>
      </pc:sldChg>
    </pc:docChg>
  </pc:docChgLst>
</pc:chgInfo>
</file>

<file path=ppt/comments/modernComment_1C9_8D519E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FC5708-7F40-432B-A3AF-72BCE7729260}" authorId="{B62701FC-6F2B-659C-CC1B-554574FDE99F}" status="resolved" created="2022-03-24T11:10:47.991" complete="100000">
    <pc:sldMkLst xmlns:pc="http://schemas.microsoft.com/office/powerpoint/2013/main/command">
      <pc:docMk/>
      <pc:sldMk cId="2370936565" sldId="457"/>
    </pc:sldMkLst>
    <p188:replyLst>
      <p188:reply id="{4C65F72D-F663-A144-B318-A8203C43D925}" authorId="{7753848E-5692-2213-21B4-492E6D5F091A}" created="2022-03-24T11:49:24.140">
        <p188:txBody>
          <a:bodyPr/>
          <a:lstStyle/>
          <a:p>
            <a:r>
              <a:rPr lang="en-US"/>
              <a:t>Yep sorry the results slides are copletely unfinished as are the error slides
</a:t>
            </a:r>
          </a:p>
        </p188:txBody>
      </p188:reply>
      <p188:reply id="{34A67CC7-FA99-7F41-A964-128A07C3B60C}" authorId="{7753848E-5692-2213-21B4-492E6D5F091A}" created="2022-03-24T11:49:52.269">
        <p188:txBody>
          <a:bodyPr/>
          <a:lstStyle/>
          <a:p>
            <a:r>
              <a:rPr lang="en-US"/>
              <a:t>writing the script now - slides will pretty much be pictures alone</a:t>
            </a:r>
          </a:p>
        </p188:txBody>
      </p188:reply>
    </p188:replyLst>
    <p188:txBody>
      <a:bodyPr/>
      <a:lstStyle/>
      <a:p>
        <a:r>
          <a:rPr lang="en-GB"/>
          <a:t>plot of the what? This slide is incomplete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76AC2-F698-416C-860B-6835AC334645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D77FA-375E-449E-8065-2B68967E09B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346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711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Estimate number of misclassified data points </a:t>
            </a:r>
          </a:p>
          <a:p>
            <a:r>
              <a:rPr lang="en-US"/>
              <a:t>From cuts, apply on to simulated datasets from each decay</a:t>
            </a:r>
          </a:p>
          <a:p>
            <a:r>
              <a:rPr lang="en-US"/>
              <a:t>How many decays selection criteria miss</a:t>
            </a:r>
          </a:p>
          <a:p>
            <a:r>
              <a:rPr lang="en-US"/>
              <a:t>Gives estimate of background decays that won’t get picked up</a:t>
            </a:r>
          </a:p>
          <a:p>
            <a:endParaRPr lang="en-US"/>
          </a:p>
          <a:p>
            <a:r>
              <a:rPr lang="en-US"/>
              <a:t>Main result: </a:t>
            </a:r>
            <a:r>
              <a:rPr lang="en-US" err="1"/>
              <a:t>aphi</a:t>
            </a:r>
            <a:r>
              <a:rPr lang="en-US"/>
              <a:t> mu mu worst performing, still comparatively small therefore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43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/>
                  <a:t>In the classification, we don’t want to remove all background if we also end up removing a significant portion of the signal.</a:t>
                </a:r>
              </a:p>
              <a:p>
                <a:r>
                  <a:rPr lang="en-GB"/>
                  <a:t>Instead, we can observe the remaining background from the signal (post classification) on the invariant mass distribution – non-signal events won’t show up as crystal ball functions, but take a different form </a:t>
                </a:r>
              </a:p>
              <a:p>
                <a:r>
                  <a:rPr lang="en-GB">
                    <a:sym typeface="Wingdings" panose="05000000000000000000" pitchFamily="2" charset="2"/>
                  </a:rPr>
                  <a:t> </a:t>
                </a:r>
                <a:r>
                  <a:rPr lang="en-GB" b="1">
                    <a:sym typeface="Wingdings" panose="05000000000000000000" pitchFamily="2" charset="2"/>
                  </a:rPr>
                  <a:t>From invariant mass </a:t>
                </a:r>
                <a:r>
                  <a:rPr lang="en-GB" b="1"/>
                  <a:t>can work out the fraction of signal events to background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𝒔𝒊𝒈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/>
                  <a:t>In the classification, we don’t want to remove all background if we also end up removing a significant portion of the signal.</a:t>
                </a:r>
              </a:p>
              <a:p>
                <a:r>
                  <a:rPr lang="en-GB"/>
                  <a:t>Instead, we can observe the remaining background from the signal (post classification) on the invariant mass distribution – non-signal events won’t show up as crystal ball functions, but take a different form </a:t>
                </a:r>
              </a:p>
              <a:p>
                <a:r>
                  <a:rPr lang="en-GB">
                    <a:sym typeface="Wingdings" panose="05000000000000000000" pitchFamily="2" charset="2"/>
                  </a:rPr>
                  <a:t> </a:t>
                </a:r>
                <a:r>
                  <a:rPr lang="en-GB" b="1">
                    <a:sym typeface="Wingdings" panose="05000000000000000000" pitchFamily="2" charset="2"/>
                  </a:rPr>
                  <a:t>From invariant mass </a:t>
                </a:r>
                <a:r>
                  <a:rPr lang="en-GB" b="1"/>
                  <a:t>can work out the fraction of signal events to background </a:t>
                </a:r>
                <a:r>
                  <a:rPr lang="en-GB" b="1" i="0">
                    <a:latin typeface="Cambria Math" panose="02040503050406030204" pitchFamily="18" charset="0"/>
                  </a:rPr>
                  <a:t>𝒇_𝒔𝒊𝒈</a:t>
                </a:r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382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320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226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997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645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two types of backgrounds</a:t>
            </a:r>
          </a:p>
          <a:p>
            <a:pPr marL="628650" lvl="1" indent="-171450">
              <a:buFontTx/>
              <a:buChar char="-"/>
            </a:pPr>
            <a:r>
              <a:rPr lang="en-US"/>
              <a:t>combinatorial: random particles from different decays that happen to appear to look like a signal </a:t>
            </a:r>
          </a:p>
          <a:p>
            <a:pPr marL="628650" lvl="1" indent="-171450">
              <a:buFontTx/>
              <a:buChar char="-"/>
            </a:pPr>
            <a:r>
              <a:rPr lang="en-US"/>
              <a:t>peaking: from other decay channels different from the desired signal </a:t>
            </a:r>
          </a:p>
          <a:p>
            <a:pPr marL="171450" lvl="0" indent="-171450">
              <a:buFontTx/>
              <a:buChar char="-"/>
            </a:pPr>
            <a:r>
              <a:rPr lang="en-US"/>
              <a:t>cannot remove combinatorial directly as there is not one way to distinguish whether a single decay is a true or fake decay</a:t>
            </a:r>
          </a:p>
          <a:p>
            <a:pPr marL="171450" lvl="0" indent="-171450">
              <a:buFontTx/>
              <a:buChar char="-"/>
            </a:pPr>
            <a:r>
              <a:rPr lang="en-US"/>
              <a:t>can remove peaking </a:t>
            </a:r>
            <a:r>
              <a:rPr lang="en-US">
                <a:sym typeface="Wingdings" pitchFamily="2" charset="2"/>
              </a:rPr>
              <a:t> we know properties of the signal decay and simulations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04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we use a combined method to classify the data </a:t>
            </a:r>
          </a:p>
          <a:p>
            <a:pPr marL="171450" indent="-171450">
              <a:buFontTx/>
              <a:buChar char="-"/>
            </a:pPr>
            <a:r>
              <a:rPr lang="en-US"/>
              <a:t>hard cuts are good for roughly getting rid of peaking backgrounds and enforcing basic assumptions on the B0 decay </a:t>
            </a:r>
          </a:p>
          <a:p>
            <a:pPr marL="171450" indent="-171450">
              <a:buFontTx/>
              <a:buChar char="-"/>
            </a:pPr>
            <a:r>
              <a:rPr lang="en-US"/>
              <a:t>decision tree is able to be more precise and target specific properties of decays to remove </a:t>
            </a:r>
          </a:p>
          <a:p>
            <a:pPr marL="171450" indent="-171450">
              <a:buFontTx/>
              <a:buChar char="-"/>
            </a:pPr>
            <a:r>
              <a:rPr lang="en-US"/>
              <a:t>we explain both methods below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13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We started by considering each one of the 80 dataset variables</a:t>
            </a:r>
          </a:p>
          <a:p>
            <a:pPr marL="628650" lvl="1" indent="-171450">
              <a:buFontTx/>
              <a:buChar char="-"/>
            </a:pPr>
            <a:r>
              <a:rPr lang="en-US"/>
              <a:t>guided by literature and box-whisker plots, we isolate the variables that most distinguish between signal and background</a:t>
            </a:r>
          </a:p>
          <a:p>
            <a:pPr marL="628650" lvl="1" indent="-171450">
              <a:buFontTx/>
              <a:buChar char="-"/>
            </a:pPr>
            <a:r>
              <a:rPr lang="en-US"/>
              <a:t>for example, these plots a selection of the probabilities given by the mass hypothesis ML algorithm </a:t>
            </a:r>
          </a:p>
          <a:p>
            <a:pPr marL="1085850" lvl="2" indent="-171450">
              <a:buFontTx/>
              <a:buChar char="-"/>
            </a:pPr>
            <a:r>
              <a:rPr lang="en-US"/>
              <a:t>these probabilities are able to distinguish between different decays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409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We started by considering each one of the 80 dataset variables</a:t>
            </a:r>
          </a:p>
          <a:p>
            <a:pPr marL="628650" lvl="1" indent="-171450">
              <a:buFontTx/>
              <a:buChar char="-"/>
            </a:pPr>
            <a:r>
              <a:rPr lang="en-US"/>
              <a:t>guided by literature and box-whisker plots, we isolate the variables that most distinguish between signal and background</a:t>
            </a:r>
          </a:p>
          <a:p>
            <a:pPr marL="628650" lvl="1" indent="-171450">
              <a:buFontTx/>
              <a:buChar char="-"/>
            </a:pPr>
            <a:r>
              <a:rPr lang="en-US"/>
              <a:t>for example, these plots a selection of the probabilities given by the mass hypothesis ML algorithm </a:t>
            </a:r>
          </a:p>
          <a:p>
            <a:pPr marL="1085850" lvl="2" indent="-171450">
              <a:buFontTx/>
              <a:buChar char="-"/>
            </a:pPr>
            <a:r>
              <a:rPr lang="en-US"/>
              <a:t>these probabilities are able to distinguish between different decays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We started by considering each one of the 80 dataset variables</a:t>
            </a:r>
          </a:p>
          <a:p>
            <a:pPr marL="628650" lvl="1" indent="-171450">
              <a:buFontTx/>
              <a:buChar char="-"/>
            </a:pPr>
            <a:r>
              <a:rPr lang="en-US"/>
              <a:t>guided by literature and box-whisker plots, we isolate the variables that most distinguish between signal and background</a:t>
            </a:r>
          </a:p>
          <a:p>
            <a:pPr marL="628650" lvl="1" indent="-171450">
              <a:buFontTx/>
              <a:buChar char="-"/>
            </a:pPr>
            <a:r>
              <a:rPr lang="en-US"/>
              <a:t>for example, these plots a selection of the probabilities given by the mass hypothesis ML algorithm </a:t>
            </a:r>
          </a:p>
          <a:p>
            <a:pPr marL="1085850" lvl="2" indent="-171450">
              <a:buFontTx/>
              <a:buChar char="-"/>
            </a:pPr>
            <a:r>
              <a:rPr lang="en-US"/>
              <a:t>these probabilities are able to distinguish between different decays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469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Labeled helped remove </a:t>
            </a:r>
            <a:r>
              <a:rPr lang="en-US" err="1"/>
              <a:t>Jpsi</a:t>
            </a:r>
            <a:r>
              <a:rPr lang="en-US"/>
              <a:t> Psi 2s</a:t>
            </a:r>
          </a:p>
          <a:p>
            <a:endParaRPr lang="en-US"/>
          </a:p>
          <a:p>
            <a:r>
              <a:rPr lang="en-US"/>
              <a:t>Add additional labels- difference log likelihood</a:t>
            </a:r>
          </a:p>
          <a:p>
            <a:r>
              <a:rPr lang="en-US"/>
              <a:t>Give decision tree specific </a:t>
            </a:r>
            <a:r>
              <a:rPr lang="en-US" err="1"/>
              <a:t>paramaters</a:t>
            </a:r>
            <a:endParaRPr lang="en-US"/>
          </a:p>
          <a:p>
            <a:endParaRPr lang="en-US"/>
          </a:p>
          <a:p>
            <a:r>
              <a:rPr lang="en-US"/>
              <a:t>GBDT works better for large datasets</a:t>
            </a:r>
          </a:p>
          <a:p>
            <a:endParaRPr lang="en-US"/>
          </a:p>
          <a:p>
            <a:r>
              <a:rPr lang="en-US"/>
              <a:t>See variance in classification power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071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K_0k pi swap very effective</a:t>
            </a:r>
          </a:p>
          <a:p>
            <a:r>
              <a:rPr lang="en-US"/>
              <a:t>Phi mu 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254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hard cuts, remove </a:t>
            </a:r>
            <a:r>
              <a:rPr lang="en-US" err="1"/>
              <a:t>undesured</a:t>
            </a:r>
            <a:r>
              <a:rPr lang="en-US"/>
              <a:t> decay to about half signal</a:t>
            </a:r>
          </a:p>
          <a:p>
            <a:r>
              <a:rPr lang="en-US"/>
              <a:t>After </a:t>
            </a:r>
            <a:r>
              <a:rPr lang="en-US" err="1"/>
              <a:t>dt</a:t>
            </a:r>
            <a:r>
              <a:rPr lang="en-US"/>
              <a:t> phi mu mu </a:t>
            </a:r>
          </a:p>
          <a:p>
            <a:r>
              <a:rPr lang="en-US"/>
              <a:t>Half a mil to 5000 decays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D77FA-375E-449E-8065-2B68967E09B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63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0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566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48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9681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87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27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0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7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5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2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3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7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6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0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0A2F9-BD09-B34F-B1F1-4A6DFC1E85B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5D9885-E68D-E34B-B211-CAFF04ED3DA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hcb-public.web.cern.ch/en/Detector/Detector-e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7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10.png"/><Relationship Id="rId5" Type="http://schemas.openxmlformats.org/officeDocument/2006/relationships/image" Target="../media/image110.png"/><Relationship Id="rId10" Type="http://schemas.openxmlformats.org/officeDocument/2006/relationships/image" Target="../media/image53.png"/><Relationship Id="rId9" Type="http://schemas.openxmlformats.org/officeDocument/2006/relationships/image" Target="../media/image8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53.png"/><Relationship Id="rId7" Type="http://schemas.openxmlformats.org/officeDocument/2006/relationships/image" Target="../media/image16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58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90.png"/><Relationship Id="rId3" Type="http://schemas.openxmlformats.org/officeDocument/2006/relationships/image" Target="../media/image370.png"/><Relationship Id="rId7" Type="http://schemas.openxmlformats.org/officeDocument/2006/relationships/image" Target="../media/image250.png"/><Relationship Id="rId12" Type="http://schemas.openxmlformats.org/officeDocument/2006/relationships/image" Target="../media/image240.png"/><Relationship Id="rId17" Type="http://schemas.openxmlformats.org/officeDocument/2006/relationships/image" Target="../media/image60.png"/><Relationship Id="rId2" Type="http://schemas.openxmlformats.org/officeDocument/2006/relationships/image" Target="../media/image360.png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3.png"/><Relationship Id="rId5" Type="http://schemas.openxmlformats.org/officeDocument/2006/relationships/image" Target="../media/image390.png"/><Relationship Id="rId15" Type="http://schemas.openxmlformats.org/officeDocument/2006/relationships/image" Target="../media/image300.png"/><Relationship Id="rId10" Type="http://schemas.openxmlformats.org/officeDocument/2006/relationships/image" Target="../media/image280.png"/><Relationship Id="rId4" Type="http://schemas.openxmlformats.org/officeDocument/2006/relationships/image" Target="../media/image380.png"/><Relationship Id="rId9" Type="http://schemas.openxmlformats.org/officeDocument/2006/relationships/image" Target="../media/image270.png"/><Relationship Id="rId14" Type="http://schemas.openxmlformats.org/officeDocument/2006/relationships/image" Target="../media/image4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40.png"/><Relationship Id="rId18" Type="http://schemas.openxmlformats.org/officeDocument/2006/relationships/image" Target="../media/image420.png"/><Relationship Id="rId3" Type="http://schemas.openxmlformats.org/officeDocument/2006/relationships/image" Target="../media/image360.png"/><Relationship Id="rId7" Type="http://schemas.openxmlformats.org/officeDocument/2006/relationships/image" Target="../media/image530.png"/><Relationship Id="rId17" Type="http://schemas.openxmlformats.org/officeDocument/2006/relationships/image" Target="../media/image411.png"/><Relationship Id="rId2" Type="http://schemas.openxmlformats.org/officeDocument/2006/relationships/image" Target="../media/image33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15" Type="http://schemas.openxmlformats.org/officeDocument/2006/relationships/image" Target="../media/image341.png"/><Relationship Id="rId19" Type="http://schemas.openxmlformats.org/officeDocument/2006/relationships/image" Target="../media/image430.png"/><Relationship Id="rId4" Type="http://schemas.openxmlformats.org/officeDocument/2006/relationships/image" Target="../media/image370.png"/><Relationship Id="rId14" Type="http://schemas.openxmlformats.org/officeDocument/2006/relationships/image" Target="../media/image5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80.png"/><Relationship Id="rId18" Type="http://schemas.openxmlformats.org/officeDocument/2006/relationships/image" Target="../media/image250.png"/><Relationship Id="rId3" Type="http://schemas.openxmlformats.org/officeDocument/2006/relationships/image" Target="../media/image370.png"/><Relationship Id="rId7" Type="http://schemas.openxmlformats.org/officeDocument/2006/relationships/image" Target="../media/image440.png"/><Relationship Id="rId12" Type="http://schemas.openxmlformats.org/officeDocument/2006/relationships/image" Target="../media/image570.png"/><Relationship Id="rId17" Type="http://schemas.openxmlformats.org/officeDocument/2006/relationships/image" Target="../media/image460.png"/><Relationship Id="rId2" Type="http://schemas.openxmlformats.org/officeDocument/2006/relationships/image" Target="../media/image360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390.png"/><Relationship Id="rId15" Type="http://schemas.openxmlformats.org/officeDocument/2006/relationships/image" Target="../media/image413.png"/><Relationship Id="rId10" Type="http://schemas.openxmlformats.org/officeDocument/2006/relationships/image" Target="../media/image60.png"/><Relationship Id="rId4" Type="http://schemas.openxmlformats.org/officeDocument/2006/relationships/image" Target="../media/image380.png"/><Relationship Id="rId9" Type="http://schemas.openxmlformats.org/officeDocument/2006/relationships/image" Target="../media/image511.png"/><Relationship Id="rId14" Type="http://schemas.openxmlformats.org/officeDocument/2006/relationships/image" Target="../media/image3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410.png"/><Relationship Id="rId4" Type="http://schemas.openxmlformats.org/officeDocument/2006/relationships/image" Target="../media/image6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72.png"/><Relationship Id="rId7" Type="http://schemas.openxmlformats.org/officeDocument/2006/relationships/image" Target="../media/image640.pn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70.png"/><Relationship Id="rId5" Type="http://schemas.openxmlformats.org/officeDocument/2006/relationships/image" Target="../media/image500.png"/><Relationship Id="rId10" Type="http://schemas.openxmlformats.org/officeDocument/2006/relationships/image" Target="../media/image69.png"/><Relationship Id="rId4" Type="http://schemas.openxmlformats.org/officeDocument/2006/relationships/image" Target="../media/image490.png"/><Relationship Id="rId9" Type="http://schemas.openxmlformats.org/officeDocument/2006/relationships/image" Target="../media/image680.png"/><Relationship Id="rId14" Type="http://schemas.openxmlformats.org/officeDocument/2006/relationships/image" Target="../media/image5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3.png"/><Relationship Id="rId7" Type="http://schemas.microsoft.com/office/2007/relationships/hdphoto" Target="../media/hdphoto4.wdp"/><Relationship Id="rId2" Type="http://schemas.microsoft.com/office/2018/10/relationships/comments" Target="../comments/modernComment_1C9_8D519EF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microsoft.com/office/2007/relationships/hdphoto" Target="../media/hdphoto3.wdp"/><Relationship Id="rId9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hyperlink" Target="https://arxiv.org/abs/1304.6325" TargetMode="External"/><Relationship Id="rId7" Type="http://schemas.openxmlformats.org/officeDocument/2006/relationships/hyperlink" Target="https://journals.aps.org/prl/abstract/10.1103/PhysRevLett.118.111801" TargetMode="External"/><Relationship Id="rId2" Type="http://schemas.openxmlformats.org/officeDocument/2006/relationships/hyperlink" Target="https://doi.org/10.1016/j.nuclphysb.2012.10.0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s.cern.ch/record/2624938" TargetMode="External"/><Relationship Id="rId5" Type="http://schemas.openxmlformats.org/officeDocument/2006/relationships/hyperlink" Target="https://cds.cern.ch/record/1605179" TargetMode="External"/><Relationship Id="rId4" Type="http://schemas.openxmlformats.org/officeDocument/2006/relationships/hyperlink" Target="https://arxiv.org/pdf/0811.1214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em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580DDD5-582C-854D-BB33-5F5BD7E1A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55811" y="2853565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chemeClr val="bg1">
                    <a:lumMod val="50000"/>
                  </a:schemeClr>
                </a:solidFill>
              </a:rPr>
              <a:t>TBPS: Group 9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18F9C8-097A-9D4F-97D9-27AA64B06E23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267661" y="-45507"/>
                <a:ext cx="11216611" cy="265383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b="1">
                    <a:solidFill>
                      <a:srgbClr val="00B0F0"/>
                    </a:solidFill>
                  </a:rPr>
                  <a:t>Angular Analysis of</a:t>
                </a:r>
                <a:r>
                  <a:rPr lang="en-US" b="1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br>
                  <a:rPr lang="en-US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baseline="30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𝑲</m:t>
                        </m:r>
                      </m:e>
                      <m:sup>
                        <m:r>
                          <a:rPr lang="it-IT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∗</m:t>
                        </m:r>
                        <m:r>
                          <a:rPr lang="it-IT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𝟎</m:t>
                        </m:r>
                      </m:sup>
                    </m:sSup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it-IT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it-IT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b="1" i="1" baseline="30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it-IT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b="1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18F9C8-097A-9D4F-97D9-27AA64B06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267661" y="-45507"/>
                <a:ext cx="11216611" cy="2653836"/>
              </a:xfrm>
              <a:blipFill>
                <a:blip r:embed="rId3"/>
                <a:stretch>
                  <a:fillRect l="-29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5A9C1A-33BB-3440-970A-868751746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1961" b="39718"/>
          <a:stretch/>
        </p:blipFill>
        <p:spPr>
          <a:xfrm>
            <a:off x="842256" y="3897649"/>
            <a:ext cx="4276743" cy="2350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3C63C-6089-264C-9308-D54FB1558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637" y="3650341"/>
            <a:ext cx="3776073" cy="25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5E20-5803-4D37-9B0F-FF87DED75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57704"/>
            <a:ext cx="8718296" cy="745067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2"/>
                </a:solidFill>
              </a:rPr>
              <a:t>Step 1c: Targeted cuts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02DB062-73E3-A447-8EEF-C0EA1F4A01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2330411"/>
                  </p:ext>
                </p:extLst>
              </p:nvPr>
            </p:nvGraphicFramePr>
            <p:xfrm>
              <a:off x="571480" y="921578"/>
              <a:ext cx="8718295" cy="4712338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615937">
                      <a:extLst>
                        <a:ext uri="{9D8B030D-6E8A-4147-A177-3AD203B41FA5}">
                          <a16:colId xmlns:a16="http://schemas.microsoft.com/office/drawing/2014/main" val="2867355019"/>
                        </a:ext>
                      </a:extLst>
                    </a:gridCol>
                    <a:gridCol w="1615937">
                      <a:extLst>
                        <a:ext uri="{9D8B030D-6E8A-4147-A177-3AD203B41FA5}">
                          <a16:colId xmlns:a16="http://schemas.microsoft.com/office/drawing/2014/main" val="1969130875"/>
                        </a:ext>
                      </a:extLst>
                    </a:gridCol>
                    <a:gridCol w="2194942">
                      <a:extLst>
                        <a:ext uri="{9D8B030D-6E8A-4147-A177-3AD203B41FA5}">
                          <a16:colId xmlns:a16="http://schemas.microsoft.com/office/drawing/2014/main" val="1355226654"/>
                        </a:ext>
                      </a:extLst>
                    </a:gridCol>
                    <a:gridCol w="1304989">
                      <a:extLst>
                        <a:ext uri="{9D8B030D-6E8A-4147-A177-3AD203B41FA5}">
                          <a16:colId xmlns:a16="http://schemas.microsoft.com/office/drawing/2014/main" val="1635447396"/>
                        </a:ext>
                      </a:extLst>
                    </a:gridCol>
                    <a:gridCol w="1986490">
                      <a:extLst>
                        <a:ext uri="{9D8B030D-6E8A-4147-A177-3AD203B41FA5}">
                          <a16:colId xmlns:a16="http://schemas.microsoft.com/office/drawing/2014/main" val="3522232363"/>
                        </a:ext>
                      </a:extLst>
                    </a:gridCol>
                  </a:tblGrid>
                  <a:tr h="518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>
                              <a:effectLst/>
                            </a:rPr>
                            <a:t>Decay</a:t>
                          </a: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Mass selection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Diff Prob Selection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signal removed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desired decay removed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560062031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𝑝𝐾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 </a:t>
                          </a:r>
                          <a:endParaRPr lang="it-IT" sz="1600" b="1">
                            <a:ea typeface="MS Mincho" panose="02020609040205080304" pitchFamily="49" charset="-128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6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/>
                            <a:t>m</a:t>
                          </a:r>
                          <a:r>
                            <a:rPr lang="en-US" sz="1600"/>
                            <a:t>(B</a:t>
                          </a:r>
                          <a:r>
                            <a:rPr lang="en-US" sz="1600" baseline="30000"/>
                            <a:t>0</a:t>
                          </a:r>
                          <a:r>
                            <a:rPr lang="en-US" sz="1600"/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1600"/>
                            <a:t> </a:t>
                          </a:r>
                        </a:p>
                        <a:p>
                          <a:pPr algn="ctr"/>
                          <a:r>
                            <a:rPr lang="en-US" sz="1600"/>
                            <a:t>[5170, 5450]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0" i="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DP</m:t>
                                    </m:r>
                                  </m:e>
                                  <m:sub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&lt;−0.25</m:t>
                                </m:r>
                              </m:oMath>
                            </m:oMathPara>
                          </a14:m>
                          <a:endParaRPr lang="en-US" sz="1600" b="0" baseline="0">
                            <a:effectLst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0" i="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DP</m:t>
                                    </m:r>
                                  </m:e>
                                  <m:sub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&lt;−0.25</m:t>
                                </m:r>
                              </m:oMath>
                            </m:oMathPara>
                          </a14:m>
                          <a:endParaRPr lang="en-GB" sz="1600" baseline="0">
                            <a:effectLst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4.02%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94.68%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5237572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𝑝𝐾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 </a:t>
                          </a:r>
                          <a:endParaRPr lang="it-IT" sz="1600" b="1">
                            <a:ea typeface="MS Mincho" panose="02020609040205080304" pitchFamily="49" charset="-128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⟷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b="0" i="0" dirty="0" smtClean="0"/>
                                  <m:t>IP</m:t>
                                </m:r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/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1.49%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effectLst/>
                            </a:rPr>
                            <a:t>94.85%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2279203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⟷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/>
                            <a:t>m</a:t>
                          </a:r>
                          <a:r>
                            <a:rPr lang="en-US" sz="160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r>
                            <a:rPr lang="en-US" sz="1600"/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1600"/>
                            <a:t> [1000, 3700]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&lt;0.6</m:t>
                                </m:r>
                              </m:oMath>
                            </m:oMathPara>
                          </a14:m>
                          <a:endParaRPr lang="en-US" sz="1600" b="0" baseline="0">
                            <a:effectLst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&gt;0.2</m:t>
                                </m:r>
                              </m:oMath>
                            </m:oMathPara>
                          </a14:m>
                          <a:endParaRPr lang="en-GB" sz="1600" baseline="0">
                            <a:effectLst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4.30%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94.91%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11490408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⟷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&lt;0.6</m:t>
                                </m:r>
                              </m:oMath>
                            </m:oMathPara>
                          </a14:m>
                          <a:endParaRPr lang="en-US" sz="1600" b="0" baseline="0">
                            <a:effectLst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&gt;0.2</m:t>
                                </m:r>
                              </m:oMath>
                            </m:oMathPara>
                          </a14:m>
                          <a:endParaRPr lang="en-GB" sz="1600" baseline="0">
                            <a:effectLst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94.44%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6306721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𝜙𝜇𝜇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⟷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/>
                            <a:t>m</a:t>
                          </a:r>
                          <a:r>
                            <a:rPr lang="en-US" sz="1600"/>
                            <a:t>(K*</a:t>
                          </a:r>
                          <a:r>
                            <a:rPr lang="en-US" sz="1600" baseline="30000"/>
                            <a:t>0</a:t>
                          </a:r>
                          <a:r>
                            <a:rPr lang="en-US" sz="1600"/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1600"/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[5170, 5350]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0" i="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DP</m:t>
                                    </m:r>
                                  </m:e>
                                  <m:sub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&gt;0.75</m:t>
                                </m:r>
                              </m:oMath>
                            </m:oMathPara>
                          </a14:m>
                          <a:endParaRPr lang="en-US" sz="1600" b="0" baseline="0">
                            <a:effectLst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0.56%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90.98%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4870221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Signal </a:t>
                          </a:r>
                          <a:endParaRPr lang="en-US" sz="1600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⟷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—</a:t>
                          </a:r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0" i="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DP</m:t>
                                    </m:r>
                                  </m:e>
                                  <m:sub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&lt;0.7</m:t>
                                </m:r>
                              </m:oMath>
                            </m:oMathPara>
                          </a14:m>
                          <a:endParaRPr lang="en-US" sz="1600" b="0" baseline="0">
                            <a:effectLst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0" i="0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DP</m:t>
                                    </m:r>
                                  </m:e>
                                  <m:sub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baseline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  <m:r>
                                  <a:rPr lang="en-US" sz="1600" b="0" i="1" baseline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&gt;−0.7</m:t>
                                </m:r>
                              </m:oMath>
                            </m:oMathPara>
                          </a14:m>
                          <a:endParaRPr lang="en-GB" sz="1600" baseline="0">
                            <a:effectLst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2.60%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95.57%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091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02DB062-73E3-A447-8EEF-C0EA1F4A01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2330411"/>
                  </p:ext>
                </p:extLst>
              </p:nvPr>
            </p:nvGraphicFramePr>
            <p:xfrm>
              <a:off x="571480" y="921578"/>
              <a:ext cx="8718295" cy="4712338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615937">
                      <a:extLst>
                        <a:ext uri="{9D8B030D-6E8A-4147-A177-3AD203B41FA5}">
                          <a16:colId xmlns:a16="http://schemas.microsoft.com/office/drawing/2014/main" val="2867355019"/>
                        </a:ext>
                      </a:extLst>
                    </a:gridCol>
                    <a:gridCol w="1615937">
                      <a:extLst>
                        <a:ext uri="{9D8B030D-6E8A-4147-A177-3AD203B41FA5}">
                          <a16:colId xmlns:a16="http://schemas.microsoft.com/office/drawing/2014/main" val="1969130875"/>
                        </a:ext>
                      </a:extLst>
                    </a:gridCol>
                    <a:gridCol w="2194942">
                      <a:extLst>
                        <a:ext uri="{9D8B030D-6E8A-4147-A177-3AD203B41FA5}">
                          <a16:colId xmlns:a16="http://schemas.microsoft.com/office/drawing/2014/main" val="1355226654"/>
                        </a:ext>
                      </a:extLst>
                    </a:gridCol>
                    <a:gridCol w="1304989">
                      <a:extLst>
                        <a:ext uri="{9D8B030D-6E8A-4147-A177-3AD203B41FA5}">
                          <a16:colId xmlns:a16="http://schemas.microsoft.com/office/drawing/2014/main" val="1635447396"/>
                        </a:ext>
                      </a:extLst>
                    </a:gridCol>
                    <a:gridCol w="1986490">
                      <a:extLst>
                        <a:ext uri="{9D8B030D-6E8A-4147-A177-3AD203B41FA5}">
                          <a16:colId xmlns:a16="http://schemas.microsoft.com/office/drawing/2014/main" val="3522232363"/>
                        </a:ext>
                      </a:extLst>
                    </a:gridCol>
                  </a:tblGrid>
                  <a:tr h="518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>
                              <a:effectLst/>
                            </a:rPr>
                            <a:t>Decay</a:t>
                          </a: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Mass selection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Diff Prob Selection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signal removed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desired decay removed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560062031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9130" r="-440755" b="-50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9565" r="-340755" b="-20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6814" t="-39565" r="-150139" b="-20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4.02%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94.68%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5237572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79130" r="-440755" b="-4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b="0" i="0" dirty="0" smtClean="0"/>
                                  <m:t>IP</m:t>
                                </m:r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/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1.49%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effectLst/>
                            </a:rPr>
                            <a:t>94.85%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2279203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79130" r="-440755" b="-30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40175" r="-340755" b="-100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6814" t="-279130" r="-150139" b="-30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4.30%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94.91%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11490408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82456" r="-440755" b="-20263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6814" t="-382456" r="-150139" b="-20263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94.44%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6306721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78261" r="-440755" b="-10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78261" r="-340755" b="-10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6814" t="-478261" r="-150139" b="-10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0.56%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90.98%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4870221"/>
                      </a:ext>
                    </a:extLst>
                  </a:tr>
                  <a:tr h="69904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78261" r="-440755" b="-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—</a:t>
                          </a:r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6814" t="-578261" r="-150139" b="-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2.60%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95.57%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0915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4C815-6790-9645-BEA4-D6BD6C2A4EE5}"/>
                  </a:ext>
                </a:extLst>
              </p:cNvPr>
              <p:cNvSpPr txBox="1"/>
              <p:nvPr/>
            </p:nvSpPr>
            <p:spPr>
              <a:xfrm>
                <a:off x="571480" y="5835077"/>
                <a:ext cx="8824211" cy="872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DP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the probability that the particle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, 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is the mass hypothesis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4C815-6790-9645-BEA4-D6BD6C2A4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0" y="5835077"/>
                <a:ext cx="8824211" cy="872418"/>
              </a:xfrm>
              <a:prstGeom prst="rect">
                <a:avLst/>
              </a:prstGeom>
              <a:blipFill>
                <a:blip r:embed="rId4"/>
                <a:stretch>
                  <a:fillRect b="-97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40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1654-2338-AA4C-8CD1-2836C8EA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83" y="158915"/>
            <a:ext cx="4575283" cy="737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2: Decision Tree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57F7AB3-3B37-7742-9A22-2AFA8DD9B6CA}"/>
              </a:ext>
            </a:extLst>
          </p:cNvPr>
          <p:cNvSpPr/>
          <p:nvPr/>
        </p:nvSpPr>
        <p:spPr>
          <a:xfrm>
            <a:off x="339205" y="1045720"/>
            <a:ext cx="2240664" cy="91440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Labeled simulation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A225415-C60E-AE4C-9CC8-0E1521950CD4}"/>
                  </a:ext>
                </a:extLst>
              </p:cNvPr>
              <p:cNvSpPr/>
              <p:nvPr/>
            </p:nvSpPr>
            <p:spPr>
              <a:xfrm>
                <a:off x="3663659" y="1045715"/>
                <a:ext cx="2431692" cy="91440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Filter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/>
                  <a:t>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A225415-C60E-AE4C-9CC8-0E1521950C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659" y="1045715"/>
                <a:ext cx="2431692" cy="9144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055348-6B3A-4F4B-9676-1C34C6EBA44B}"/>
              </a:ext>
            </a:extLst>
          </p:cNvPr>
          <p:cNvSpPr/>
          <p:nvPr/>
        </p:nvSpPr>
        <p:spPr>
          <a:xfrm>
            <a:off x="5997146" y="2586774"/>
            <a:ext cx="4780062" cy="17238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Keep only relevant columns (not correlated with angular variables or q2)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B0 (chi2 IP, DIRA angle, total momentum, transverse momentum)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5DA2B28-B522-254F-919C-43506B192C1D}"/>
              </a:ext>
            </a:extLst>
          </p:cNvPr>
          <p:cNvSpPr/>
          <p:nvPr/>
        </p:nvSpPr>
        <p:spPr>
          <a:xfrm>
            <a:off x="339205" y="2626545"/>
            <a:ext cx="4780062" cy="1644327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Gradient Boosted Decision Tree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scikit-learn</a:t>
            </a:r>
          </a:p>
          <a:p>
            <a:pPr algn="ctr"/>
            <a:r>
              <a:rPr lang="en-US" i="1" dirty="0" err="1"/>
              <a:t>HistGradientBoostingClassifier</a:t>
            </a:r>
            <a:endParaRPr lang="en-US" i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F55AF6-3F87-2349-A69F-6B76A91906D9}"/>
              </a:ext>
            </a:extLst>
          </p:cNvPr>
          <p:cNvSpPr/>
          <p:nvPr/>
        </p:nvSpPr>
        <p:spPr>
          <a:xfrm>
            <a:off x="7179142" y="1045716"/>
            <a:ext cx="3818372" cy="9144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Calculate DLL and total/transverse momentum for B</a:t>
            </a:r>
            <a:r>
              <a:rPr lang="en-US" baseline="30000"/>
              <a:t>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A12369-0E11-A348-98F7-9E09BE0741F1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2579869" y="1502916"/>
            <a:ext cx="1083790" cy="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49F573-FC43-4141-96D9-456D0F2E2209}"/>
              </a:ext>
            </a:extLst>
          </p:cNvPr>
          <p:cNvCxnSpPr>
            <a:cxnSpLocks/>
          </p:cNvCxnSpPr>
          <p:nvPr/>
        </p:nvCxnSpPr>
        <p:spPr>
          <a:xfrm flipV="1">
            <a:off x="6095351" y="1502915"/>
            <a:ext cx="1083790" cy="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E1B968-5563-E94C-9544-D790110722C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088328" y="1960117"/>
            <a:ext cx="0" cy="637895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947A38-37A8-D341-8424-A35F99216CE5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5119267" y="3448709"/>
            <a:ext cx="877879" cy="1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417B261-0C1E-9E4F-B83A-90E40031E178}"/>
              </a:ext>
            </a:extLst>
          </p:cNvPr>
          <p:cNvSpPr/>
          <p:nvPr/>
        </p:nvSpPr>
        <p:spPr>
          <a:xfrm>
            <a:off x="948641" y="5081831"/>
            <a:ext cx="3465730" cy="10933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K-Fold validation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see variance between runs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ED0EAA6-527C-C648-903E-3242B7098475}"/>
              </a:ext>
            </a:extLst>
          </p:cNvPr>
          <p:cNvSpPr/>
          <p:nvPr/>
        </p:nvSpPr>
        <p:spPr>
          <a:xfrm>
            <a:off x="5746048" y="5081831"/>
            <a:ext cx="2770725" cy="109330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Classify </a:t>
            </a:r>
            <a:r>
              <a:rPr lang="en-US" dirty="0" err="1"/>
              <a:t>total_dataset</a:t>
            </a:r>
            <a:r>
              <a:rPr lang="en-US" dirty="0"/>
              <a:t> and save results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A176E6-F445-AC4D-973C-2CE854008D4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81506" y="4310645"/>
            <a:ext cx="0" cy="77118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210B98-DAC3-154C-8D17-28B91FD9DF9E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4414371" y="5628483"/>
            <a:ext cx="1331677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03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BE96C2-EB27-BC46-B05A-08F4388E1502}"/>
              </a:ext>
            </a:extLst>
          </p:cNvPr>
          <p:cNvSpPr/>
          <p:nvPr/>
        </p:nvSpPr>
        <p:spPr>
          <a:xfrm>
            <a:off x="7475906" y="3258633"/>
            <a:ext cx="4710278" cy="360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04C5-D7CD-B74E-A854-A9221924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17" y="383118"/>
            <a:ext cx="5202983" cy="759882"/>
          </a:xfrm>
        </p:spPr>
        <p:txBody>
          <a:bodyPr/>
          <a:lstStyle/>
          <a:p>
            <a:r>
              <a:rPr lang="en-US" dirty="0"/>
              <a:t>Results of Decision Tree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A97EE-D2B1-7047-A9D9-3FB1A4EE076C}"/>
              </a:ext>
            </a:extLst>
          </p:cNvPr>
          <p:cNvSpPr txBox="1"/>
          <p:nvPr/>
        </p:nvSpPr>
        <p:spPr>
          <a:xfrm>
            <a:off x="1720725" y="1468735"/>
            <a:ext cx="427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Total accuracy: 94.53 ± 0.11%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29065-170C-F948-B5CC-B01E72DB1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07"/>
          <a:stretch/>
        </p:blipFill>
        <p:spPr>
          <a:xfrm>
            <a:off x="4975668" y="-2128706"/>
            <a:ext cx="4994597" cy="178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3A725-6EFD-8348-BFC6-824CE4B93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777" y="3329302"/>
            <a:ext cx="5147493" cy="3431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74798A4-B75E-BA45-A946-C38E3CEE05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539707"/>
                  </p:ext>
                </p:extLst>
              </p:nvPr>
            </p:nvGraphicFramePr>
            <p:xfrm>
              <a:off x="435817" y="1950876"/>
              <a:ext cx="6848681" cy="4200411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405835">
                      <a:extLst>
                        <a:ext uri="{9D8B030D-6E8A-4147-A177-3AD203B41FA5}">
                          <a16:colId xmlns:a16="http://schemas.microsoft.com/office/drawing/2014/main" val="4170113362"/>
                        </a:ext>
                      </a:extLst>
                    </a:gridCol>
                    <a:gridCol w="1858672">
                      <a:extLst>
                        <a:ext uri="{9D8B030D-6E8A-4147-A177-3AD203B41FA5}">
                          <a16:colId xmlns:a16="http://schemas.microsoft.com/office/drawing/2014/main" val="117444644"/>
                        </a:ext>
                      </a:extLst>
                    </a:gridCol>
                    <a:gridCol w="2584174">
                      <a:extLst>
                        <a:ext uri="{9D8B030D-6E8A-4147-A177-3AD203B41FA5}">
                          <a16:colId xmlns:a16="http://schemas.microsoft.com/office/drawing/2014/main" val="604247316"/>
                        </a:ext>
                      </a:extLst>
                    </a:gridCol>
                  </a:tblGrid>
                  <a:tr h="68520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Decay Name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correct classification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# mislabelled as signal/</a:t>
                          </a:r>
                        </a:p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# total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39050115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/>
                            <a:t>Signal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97.89%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—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5036706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19.14%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221/789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7955191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14/14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5959081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26.45%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129/397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0251053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6.45%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121/155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8027693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/>
                            <a:t>Signal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endParaRPr lang="en-US" sz="1600" b="1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b="1">
                              <a:effectLst/>
                            </a:rPr>
                            <a:t>96.20%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b="1">
                              <a:effectLst/>
                            </a:rPr>
                            <a:t>442/26659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2804908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  <m: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b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𝝓𝝁𝝁</m:t>
                              </m:r>
                            </m:oMath>
                          </a14:m>
                          <a:r>
                            <a:rPr lang="en-US" sz="16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endParaRPr lang="en-US" sz="1600" b="1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b="1">
                              <a:effectLst/>
                            </a:rPr>
                            <a:t>88.93%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b="1">
                              <a:effectLst/>
                            </a:rPr>
                            <a:t>867/13664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0833190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𝑝𝐾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0.69%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19/289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0853796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𝑝𝐾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0.44%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105/225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632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74798A4-B75E-BA45-A946-C38E3CEE05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539707"/>
                  </p:ext>
                </p:extLst>
              </p:nvPr>
            </p:nvGraphicFramePr>
            <p:xfrm>
              <a:off x="435817" y="1950876"/>
              <a:ext cx="6848681" cy="4200411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405835">
                      <a:extLst>
                        <a:ext uri="{9D8B030D-6E8A-4147-A177-3AD203B41FA5}">
                          <a16:colId xmlns:a16="http://schemas.microsoft.com/office/drawing/2014/main" val="4170113362"/>
                        </a:ext>
                      </a:extLst>
                    </a:gridCol>
                    <a:gridCol w="1858672">
                      <a:extLst>
                        <a:ext uri="{9D8B030D-6E8A-4147-A177-3AD203B41FA5}">
                          <a16:colId xmlns:a16="http://schemas.microsoft.com/office/drawing/2014/main" val="117444644"/>
                        </a:ext>
                      </a:extLst>
                    </a:gridCol>
                    <a:gridCol w="2584174">
                      <a:extLst>
                        <a:ext uri="{9D8B030D-6E8A-4147-A177-3AD203B41FA5}">
                          <a16:colId xmlns:a16="http://schemas.microsoft.com/office/drawing/2014/main" val="604247316"/>
                        </a:ext>
                      </a:extLst>
                    </a:gridCol>
                  </a:tblGrid>
                  <a:tr h="68520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Decay Name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correct classification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# mislabelled as signal/</a:t>
                          </a:r>
                        </a:p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# total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39050115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/>
                            <a:t>Signal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97.89%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—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5036706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76563" r="-185316" b="-7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19.14%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221/789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7955191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76563" r="-185316" b="-6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14/14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5959081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76563" r="-185316" b="-5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26.45%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129/397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0251053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76563" r="-185316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6.45%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121/155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8027693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66154" r="-185316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b="1">
                              <a:effectLst/>
                            </a:rPr>
                            <a:t>96.20%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b="1">
                              <a:effectLst/>
                            </a:rPr>
                            <a:t>442/26659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2804908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78125" r="-185316" b="-2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b="1">
                              <a:effectLst/>
                            </a:rPr>
                            <a:t>88.93%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b="1">
                              <a:effectLst/>
                            </a:rPr>
                            <a:t>867/13664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0833190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78125" r="-185316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0.69%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19/289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0853796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978125" r="-185316" b="-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0.44%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105/225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6320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BAD33-80D6-D04A-8A11-C6D524B3D08A}"/>
                  </a:ext>
                </a:extLst>
              </p:cNvPr>
              <p:cNvSpPr txBox="1"/>
              <p:nvPr/>
            </p:nvSpPr>
            <p:spPr>
              <a:xfrm>
                <a:off x="8284064" y="3293763"/>
                <a:ext cx="33429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∗0</m:t>
                        </m:r>
                      </m:sup>
                    </m:sSup>
                  </m:oMath>
                </a14:m>
                <a:r>
                  <a:rPr lang="en-US"/>
                  <a:t> Control Channel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BAD33-80D6-D04A-8A11-C6D524B3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064" y="3293763"/>
                <a:ext cx="3342918" cy="369332"/>
              </a:xfrm>
              <a:prstGeom prst="rect">
                <a:avLst/>
              </a:prstGeom>
              <a:blipFill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67B89-855F-8E4C-B7FA-66D2CD406D85}"/>
              </a:ext>
            </a:extLst>
          </p:cNvPr>
          <p:cNvCxnSpPr/>
          <p:nvPr/>
        </p:nvCxnSpPr>
        <p:spPr>
          <a:xfrm>
            <a:off x="10169126" y="5218898"/>
            <a:ext cx="0" cy="5109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E94937-6066-D04B-AD16-1938D17A1AFD}"/>
              </a:ext>
            </a:extLst>
          </p:cNvPr>
          <p:cNvSpPr txBox="1"/>
          <p:nvPr/>
        </p:nvSpPr>
        <p:spPr>
          <a:xfrm>
            <a:off x="10067544" y="4540248"/>
            <a:ext cx="137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Removes </a:t>
            </a:r>
          </a:p>
          <a:p>
            <a:r>
              <a:rPr lang="en-US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96174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5E19-2EB5-E643-A761-6BBA30AE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59" y="371475"/>
            <a:ext cx="3923241" cy="774700"/>
          </a:xfrm>
        </p:spPr>
        <p:txBody>
          <a:bodyPr>
            <a:normAutofit/>
          </a:bodyPr>
          <a:lstStyle/>
          <a:p>
            <a:r>
              <a:rPr lang="en-US" dirty="0"/>
              <a:t>Combined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DF703-4753-2946-BC59-EF9E29B77144}"/>
              </a:ext>
            </a:extLst>
          </p:cNvPr>
          <p:cNvSpPr txBox="1"/>
          <p:nvPr/>
        </p:nvSpPr>
        <p:spPr>
          <a:xfrm>
            <a:off x="13536118" y="1499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8E5E40A-4337-4E87-BC62-9B731D0CD6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3173470"/>
                  </p:ext>
                </p:extLst>
              </p:nvPr>
            </p:nvGraphicFramePr>
            <p:xfrm>
              <a:off x="516693" y="1384300"/>
              <a:ext cx="6848681" cy="4590989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405835">
                      <a:extLst>
                        <a:ext uri="{9D8B030D-6E8A-4147-A177-3AD203B41FA5}">
                          <a16:colId xmlns:a16="http://schemas.microsoft.com/office/drawing/2014/main" val="2158249130"/>
                        </a:ext>
                      </a:extLst>
                    </a:gridCol>
                    <a:gridCol w="1858672">
                      <a:extLst>
                        <a:ext uri="{9D8B030D-6E8A-4147-A177-3AD203B41FA5}">
                          <a16:colId xmlns:a16="http://schemas.microsoft.com/office/drawing/2014/main" val="945833009"/>
                        </a:ext>
                      </a:extLst>
                    </a:gridCol>
                    <a:gridCol w="2584174">
                      <a:extLst>
                        <a:ext uri="{9D8B030D-6E8A-4147-A177-3AD203B41FA5}">
                          <a16:colId xmlns:a16="http://schemas.microsoft.com/office/drawing/2014/main" val="1975780627"/>
                        </a:ext>
                      </a:extLst>
                    </a:gridCol>
                  </a:tblGrid>
                  <a:tr h="68520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effectLst/>
                            </a:rPr>
                            <a:t>Decay Name</a:t>
                          </a:r>
                          <a:endParaRPr lang="en-GB" sz="1600" dirty="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reduction after hard cuts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reduction after hard cuts + decision tree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84935714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98.94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99.00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3475294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/>
                            <a:t>Signal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48.02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48.09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19990533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99.99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99.99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0330589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99.98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100.00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171635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99.75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99.80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53241078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98.71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98.97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8975424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Signal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99.73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99.78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636305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𝜙𝜇𝜇</m:t>
                              </m:r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99.65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99.66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52391121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𝑝𝐾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𝜇𝜇</m:t>
                              </m:r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99.10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99.17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1918798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𝑝𝐾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𝜇𝜇</m:t>
                              </m:r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99.02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99.11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1707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8E5E40A-4337-4E87-BC62-9B731D0CD6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3173470"/>
                  </p:ext>
                </p:extLst>
              </p:nvPr>
            </p:nvGraphicFramePr>
            <p:xfrm>
              <a:off x="516693" y="1384300"/>
              <a:ext cx="6848681" cy="4590989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405835">
                      <a:extLst>
                        <a:ext uri="{9D8B030D-6E8A-4147-A177-3AD203B41FA5}">
                          <a16:colId xmlns:a16="http://schemas.microsoft.com/office/drawing/2014/main" val="2158249130"/>
                        </a:ext>
                      </a:extLst>
                    </a:gridCol>
                    <a:gridCol w="1858672">
                      <a:extLst>
                        <a:ext uri="{9D8B030D-6E8A-4147-A177-3AD203B41FA5}">
                          <a16:colId xmlns:a16="http://schemas.microsoft.com/office/drawing/2014/main" val="945833009"/>
                        </a:ext>
                      </a:extLst>
                    </a:gridCol>
                    <a:gridCol w="2584174">
                      <a:extLst>
                        <a:ext uri="{9D8B030D-6E8A-4147-A177-3AD203B41FA5}">
                          <a16:colId xmlns:a16="http://schemas.microsoft.com/office/drawing/2014/main" val="1975780627"/>
                        </a:ext>
                      </a:extLst>
                    </a:gridCol>
                  </a:tblGrid>
                  <a:tr h="68520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effectLst/>
                            </a:rPr>
                            <a:t>Decay Name</a:t>
                          </a:r>
                          <a:endParaRPr lang="en-GB" sz="1600" dirty="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reduction after hard cuts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reduction after hard cuts + decision tree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84935714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/>
                            <a:t>Total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98.94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99.00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3475294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dirty="0"/>
                            <a:t>Signal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48.02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48.09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19990533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76563" r="-185316" b="-7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99.99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99.99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0330589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76563" r="-185316" b="-6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99.98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100.00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171635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76563" r="-185316" b="-5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99.75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99.80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53241078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676563" r="-185316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98.71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98.97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8975424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64615" r="-185316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99.73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99.78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2636305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78125" r="-185316" b="-2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99.65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99.66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52391121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978125" r="-185316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99.10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99.17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1918798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78125" r="-185316" b="-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99.02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99.11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017072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DCD061C-F88F-9045-9BF8-1705964E0966}"/>
              </a:ext>
            </a:extLst>
          </p:cNvPr>
          <p:cNvSpPr txBox="1"/>
          <p:nvPr/>
        </p:nvSpPr>
        <p:spPr>
          <a:xfrm>
            <a:off x="7464230" y="1499016"/>
            <a:ext cx="2130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Total dataset:</a:t>
            </a:r>
          </a:p>
          <a:p>
            <a:r>
              <a:rPr lang="en-US" sz="2400"/>
              <a:t>Reduced from 498245 to 4973 samples</a:t>
            </a:r>
          </a:p>
        </p:txBody>
      </p:sp>
    </p:spTree>
    <p:extLst>
      <p:ext uri="{BB962C8B-B14F-4D97-AF65-F5344CB8AC3E}">
        <p14:creationId xmlns:p14="http://schemas.microsoft.com/office/powerpoint/2010/main" val="32266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08DE-F7B9-A947-9DF4-6812438B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28" y="163007"/>
            <a:ext cx="8596668" cy="1320800"/>
          </a:xfrm>
        </p:spPr>
        <p:txBody>
          <a:bodyPr/>
          <a:lstStyle/>
          <a:p>
            <a:r>
              <a:rPr lang="en-US"/>
              <a:t>Combined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2FFD1-9864-C540-AE5A-2FFD35B47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7"/>
          <a:stretch/>
        </p:blipFill>
        <p:spPr>
          <a:xfrm>
            <a:off x="7023646" y="907367"/>
            <a:ext cx="4844193" cy="2890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F67EAC-0B11-2E4F-896F-EBFCBEF54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87"/>
          <a:stretch/>
        </p:blipFill>
        <p:spPr>
          <a:xfrm>
            <a:off x="7023647" y="3857605"/>
            <a:ext cx="4844192" cy="2890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F1A951-5F6F-1F42-9D81-0732B249F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87"/>
          <a:stretch/>
        </p:blipFill>
        <p:spPr>
          <a:xfrm>
            <a:off x="1145793" y="907366"/>
            <a:ext cx="4844190" cy="2890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E94DA7-3BE5-1D4C-A011-5A8E5FE9A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49"/>
          <a:stretch/>
        </p:blipFill>
        <p:spPr>
          <a:xfrm>
            <a:off x="1145793" y="3868066"/>
            <a:ext cx="4844191" cy="287909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E20987-6A9A-E946-B552-ABB12210CDAA}"/>
              </a:ext>
            </a:extLst>
          </p:cNvPr>
          <p:cNvCxnSpPr/>
          <p:nvPr/>
        </p:nvCxnSpPr>
        <p:spPr>
          <a:xfrm>
            <a:off x="5989983" y="2239181"/>
            <a:ext cx="755374" cy="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96AA0D-7B2B-4E4E-B9DE-773F976101F7}"/>
              </a:ext>
            </a:extLst>
          </p:cNvPr>
          <p:cNvCxnSpPr/>
          <p:nvPr/>
        </p:nvCxnSpPr>
        <p:spPr>
          <a:xfrm>
            <a:off x="5989983" y="5081773"/>
            <a:ext cx="755374" cy="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0AC9D5-AF4B-D545-BCB4-B15300284272}"/>
              </a:ext>
            </a:extLst>
          </p:cNvPr>
          <p:cNvSpPr txBox="1"/>
          <p:nvPr/>
        </p:nvSpPr>
        <p:spPr>
          <a:xfrm>
            <a:off x="212976" y="1481601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 </a:t>
            </a:r>
          </a:p>
          <a:p>
            <a:r>
              <a:rPr lang="en-US"/>
              <a:t>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85BF12-8595-BA4C-A483-DD543967E65F}"/>
              </a:ext>
            </a:extLst>
          </p:cNvPr>
          <p:cNvSpPr txBox="1"/>
          <p:nvPr/>
        </p:nvSpPr>
        <p:spPr>
          <a:xfrm>
            <a:off x="212976" y="4372343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Signal </a:t>
            </a:r>
          </a:p>
          <a:p>
            <a:r>
              <a:rPr lang="en-US"/>
              <a:t>Dataset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366EE-8046-C448-AAA5-6A187634A694}"/>
              </a:ext>
            </a:extLst>
          </p:cNvPr>
          <p:cNvSpPr txBox="1"/>
          <p:nvPr/>
        </p:nvSpPr>
        <p:spPr>
          <a:xfrm>
            <a:off x="5645842" y="3336236"/>
            <a:ext cx="172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After hard cut </a:t>
            </a:r>
          </a:p>
          <a:p>
            <a:r>
              <a:rPr lang="en-US">
                <a:solidFill>
                  <a:schemeClr val="accent5"/>
                </a:solidFill>
              </a:rPr>
              <a:t>+ decision tree</a:t>
            </a:r>
          </a:p>
        </p:txBody>
      </p:sp>
    </p:spTree>
    <p:extLst>
      <p:ext uri="{BB962C8B-B14F-4D97-AF65-F5344CB8AC3E}">
        <p14:creationId xmlns:p14="http://schemas.microsoft.com/office/powerpoint/2010/main" val="230888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EDE7-6632-DC45-94B0-7CC5A227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84" y="416870"/>
            <a:ext cx="8596668" cy="695325"/>
          </a:xfrm>
        </p:spPr>
        <p:txBody>
          <a:bodyPr/>
          <a:lstStyle/>
          <a:p>
            <a:r>
              <a:rPr lang="en-US" dirty="0"/>
              <a:t>Expected Fraction Misclassification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DA8B4-F6E0-6C4A-89B8-BF9070D2C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60" y="7137504"/>
            <a:ext cx="6654598" cy="1917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F10005-4BB5-4803-8E2B-3FD43BBC74F8}"/>
                  </a:ext>
                </a:extLst>
              </p:cNvPr>
              <p:cNvSpPr txBox="1"/>
              <p:nvPr/>
            </p:nvSpPr>
            <p:spPr>
              <a:xfrm>
                <a:off x="96429" y="1155330"/>
                <a:ext cx="8921897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misclassified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decay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</a:rPr>
                        <m:t>decay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</a:rPr>
                        <m:t>dataset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misclassif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ied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dataset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F10005-4BB5-4803-8E2B-3FD43BBC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9" y="1155330"/>
                <a:ext cx="8921897" cy="400110"/>
              </a:xfrm>
              <a:prstGeom prst="rect">
                <a:avLst/>
              </a:prstGeom>
              <a:blipFill>
                <a:blip r:embed="rId4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776F75-2956-4E0F-9C70-7872C42AD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13008"/>
              </p:ext>
            </p:extLst>
          </p:nvPr>
        </p:nvGraphicFramePr>
        <p:xfrm>
          <a:off x="-2101685" y="7351563"/>
          <a:ext cx="6920471" cy="38098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03720">
                  <a:extLst>
                    <a:ext uri="{9D8B030D-6E8A-4147-A177-3AD203B41FA5}">
                      <a16:colId xmlns:a16="http://schemas.microsoft.com/office/drawing/2014/main" val="2158249130"/>
                    </a:ext>
                  </a:extLst>
                </a:gridCol>
                <a:gridCol w="2501576">
                  <a:extLst>
                    <a:ext uri="{9D8B030D-6E8A-4147-A177-3AD203B41FA5}">
                      <a16:colId xmlns:a16="http://schemas.microsoft.com/office/drawing/2014/main" val="945833009"/>
                    </a:ext>
                  </a:extLst>
                </a:gridCol>
                <a:gridCol w="2115175">
                  <a:extLst>
                    <a:ext uri="{9D8B030D-6E8A-4147-A177-3AD203B41FA5}">
                      <a16:colId xmlns:a16="http://schemas.microsoft.com/office/drawing/2014/main" val="1258825410"/>
                    </a:ext>
                  </a:extLst>
                </a:gridCol>
              </a:tblGrid>
              <a:tr h="685209"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Result</a:t>
                      </a:r>
                      <a:endParaRPr 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Fractional Error (%)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>
                          <a:effectLst/>
                        </a:rPr>
                        <a:t>Absolute Error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4935714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J/Psi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0.0138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>
                          <a:effectLst/>
                        </a:rPr>
                        <a:t>0.8156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0330589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Psi (2S)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0.0008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>
                          <a:effectLst/>
                        </a:rPr>
                        <a:t>0.0453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171635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J/</a:t>
                      </a:r>
                      <a:r>
                        <a:rPr lang="en-GB" sz="1400" err="1">
                          <a:effectLst/>
                        </a:rPr>
                        <a:t>Psi_mu</a:t>
                      </a:r>
                      <a:r>
                        <a:rPr lang="en-GB" sz="1400">
                          <a:effectLst/>
                        </a:rPr>
                        <a:t>/k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0.0012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>
                          <a:effectLst/>
                        </a:rPr>
                        <a:t>0.700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241078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J/</a:t>
                      </a:r>
                      <a:r>
                        <a:rPr lang="en-GB" sz="1400" err="1">
                          <a:effectLst/>
                        </a:rPr>
                        <a:t>Psi_mu</a:t>
                      </a:r>
                      <a:r>
                        <a:rPr lang="en-GB" sz="1400">
                          <a:effectLst/>
                        </a:rPr>
                        <a:t>/pi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0.0052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>
                          <a:effectLst/>
                        </a:rPr>
                        <a:t>0.3090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8975424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K0_k/pi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0.0649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>
                          <a:effectLst/>
                        </a:rPr>
                        <a:t>3.8270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2636305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ctr"/>
                      <a:r>
                        <a:rPr lang="en-GB" sz="1400" err="1">
                          <a:effectLst/>
                        </a:rPr>
                        <a:t>Phi_mu_mu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0.1694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>
                          <a:effectLst/>
                        </a:rPr>
                        <a:t>9.9855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2391121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ctr"/>
                      <a:r>
                        <a:rPr lang="en-GB" sz="1400" err="1">
                          <a:effectLst/>
                        </a:rPr>
                        <a:t>pK_pi</a:t>
                      </a:r>
                      <a:r>
                        <a:rPr lang="en-GB" sz="1400">
                          <a:effectLst/>
                        </a:rPr>
                        <a:t>/</a:t>
                      </a:r>
                      <a:r>
                        <a:rPr lang="en-GB" sz="1400" err="1">
                          <a:effectLst/>
                        </a:rPr>
                        <a:t>K_k</a:t>
                      </a:r>
                      <a:r>
                        <a:rPr lang="en-GB" sz="1400">
                          <a:effectLst/>
                        </a:rPr>
                        <a:t>/pi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0.0034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>
                          <a:effectLst/>
                        </a:rPr>
                        <a:t>0.1977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1918798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ctr"/>
                      <a:r>
                        <a:rPr lang="en-GB" sz="1400" err="1">
                          <a:effectLst/>
                        </a:rPr>
                        <a:t>pK_p</a:t>
                      </a:r>
                      <a:r>
                        <a:rPr lang="en-GB" sz="1400">
                          <a:effectLst/>
                        </a:rPr>
                        <a:t>/pi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effectLst/>
                        </a:rPr>
                        <a:t>0.0057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>
                          <a:effectLst/>
                        </a:rPr>
                        <a:t>0.3337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17072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2FEE0F8-461F-1D48-B990-BE8B6B32C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633" y="-3014894"/>
            <a:ext cx="7547941" cy="2476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5893A24-2B72-FD47-B64E-85293C41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1077157"/>
                  </p:ext>
                </p:extLst>
              </p:nvPr>
            </p:nvGraphicFramePr>
            <p:xfrm>
              <a:off x="835361" y="1751369"/>
              <a:ext cx="7258051" cy="4522969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549640">
                      <a:extLst>
                        <a:ext uri="{9D8B030D-6E8A-4147-A177-3AD203B41FA5}">
                          <a16:colId xmlns:a16="http://schemas.microsoft.com/office/drawing/2014/main" val="1680006494"/>
                        </a:ext>
                      </a:extLst>
                    </a:gridCol>
                    <a:gridCol w="1969771">
                      <a:extLst>
                        <a:ext uri="{9D8B030D-6E8A-4147-A177-3AD203B41FA5}">
                          <a16:colId xmlns:a16="http://schemas.microsoft.com/office/drawing/2014/main" val="3005073740"/>
                        </a:ext>
                      </a:extLst>
                    </a:gridCol>
                    <a:gridCol w="2738640">
                      <a:extLst>
                        <a:ext uri="{9D8B030D-6E8A-4147-A177-3AD203B41FA5}">
                          <a16:colId xmlns:a16="http://schemas.microsoft.com/office/drawing/2014/main" val="3706060609"/>
                        </a:ext>
                      </a:extLst>
                    </a:gridCol>
                  </a:tblGrid>
                  <a:tr h="77910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effectLst/>
                            </a:rPr>
                            <a:t>Background</a:t>
                          </a:r>
                          <a:endParaRPr lang="en-GB" sz="1600" dirty="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Predicted Fraction Misclassified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# Misclassified = </a:t>
                          </a:r>
                        </a:p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Fraction x Total #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970515463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0.0138%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0.816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1227337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0.0008%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0.045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70887547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0.0012%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0.700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2755280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0.0052%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0.309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6194625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/>
                            <a:t>Signal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600" b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0.0649%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3.827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4131624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𝜙𝜇𝜇</m:t>
                              </m:r>
                            </m:oMath>
                          </a14:m>
                          <a:r>
                            <a:rPr lang="en-US" sz="1600" b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600" b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0.1694%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9.986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3411499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𝑝𝐾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𝜇𝜇</m:t>
                              </m:r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0.0034%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0.198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133719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𝑝𝐾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𝜇𝜇</m:t>
                              </m:r>
                            </m:oMath>
                          </a14:m>
                          <a:r>
                            <a:rPr lang="en-US" sz="16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0.0057%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 dirty="0">
                              <a:effectLst/>
                            </a:rPr>
                            <a:t>0.334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6631370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TOTAL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1" dirty="0">
                              <a:effectLst/>
                            </a:rPr>
                            <a:t>0.3260%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800" b="1">
                              <a:effectLst/>
                            </a:rPr>
                            <a:t>16.215</a:t>
                          </a:r>
                          <a:endParaRPr lang="en-GB" sz="1600" b="1">
                            <a:effectLst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2052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5893A24-2B72-FD47-B64E-85293C41C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1077157"/>
                  </p:ext>
                </p:extLst>
              </p:nvPr>
            </p:nvGraphicFramePr>
            <p:xfrm>
              <a:off x="835361" y="1751369"/>
              <a:ext cx="7258051" cy="4522969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2549640">
                      <a:extLst>
                        <a:ext uri="{9D8B030D-6E8A-4147-A177-3AD203B41FA5}">
                          <a16:colId xmlns:a16="http://schemas.microsoft.com/office/drawing/2014/main" val="1680006494"/>
                        </a:ext>
                      </a:extLst>
                    </a:gridCol>
                    <a:gridCol w="1969771">
                      <a:extLst>
                        <a:ext uri="{9D8B030D-6E8A-4147-A177-3AD203B41FA5}">
                          <a16:colId xmlns:a16="http://schemas.microsoft.com/office/drawing/2014/main" val="3005073740"/>
                        </a:ext>
                      </a:extLst>
                    </a:gridCol>
                    <a:gridCol w="2738640">
                      <a:extLst>
                        <a:ext uri="{9D8B030D-6E8A-4147-A177-3AD203B41FA5}">
                          <a16:colId xmlns:a16="http://schemas.microsoft.com/office/drawing/2014/main" val="3706060609"/>
                        </a:ext>
                      </a:extLst>
                    </a:gridCol>
                  </a:tblGrid>
                  <a:tr h="77910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effectLst/>
                            </a:rPr>
                            <a:t>Background</a:t>
                          </a:r>
                          <a:endParaRPr lang="en-GB" sz="1600" dirty="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Predicted Fraction Misclassified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# Misclassified = </a:t>
                          </a:r>
                        </a:p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Fraction x Total #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970515463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88235" r="-185407" b="-819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0.0138%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0.816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1227337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84058" r="-185407" b="-7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0.0008%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0.045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70887547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89706" r="-185407" b="-6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0.0012%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0.700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2755280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89706" r="-185407" b="-5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0.0052%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0.309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6194625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81159" r="-185407" b="-4101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0.0649%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3.827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64131624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91176" r="-185407" b="-31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0.1694%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9.986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3411499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91176" r="-185407" b="-21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0.0034%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>
                              <a:effectLst/>
                            </a:rPr>
                            <a:t>0.198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133719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78261" r="-185407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0.0057%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400" dirty="0">
                              <a:effectLst/>
                            </a:rPr>
                            <a:t>0.334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6631370"/>
                      </a:ext>
                    </a:extLst>
                  </a:tr>
                  <a:tr h="415985">
                    <a:tc>
                      <a:txBody>
                        <a:bodyPr/>
                        <a:lstStyle/>
                        <a:p>
                          <a:pPr marL="0" marR="0" lvl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TOTAL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1" dirty="0">
                              <a:effectLst/>
                            </a:rPr>
                            <a:t>0.3260%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GB" sz="1800" b="1">
                              <a:effectLst/>
                            </a:rPr>
                            <a:t>16.215</a:t>
                          </a:r>
                          <a:endParaRPr lang="en-GB" sz="1600" b="1">
                            <a:effectLst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20522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9852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F8BF57F-B338-4093-82DE-52BEF6217F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9666" y="1721082"/>
                <a:ext cx="5618702" cy="265383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66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66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6600" b="1" dirty="0">
                    <a:solidFill>
                      <a:srgbClr val="00B0F0"/>
                    </a:solidFill>
                  </a:rPr>
                  <a:t> Invariant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6600" b="1" dirty="0">
                    <a:solidFill>
                      <a:srgbClr val="00B0F0"/>
                    </a:solidFill>
                  </a:rPr>
                  <a:t>Mass Model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F8BF57F-B338-4093-82DE-52BEF6217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66" y="1721082"/>
                <a:ext cx="5618702" cy="2653836"/>
              </a:xfrm>
              <a:prstGeom prst="rect">
                <a:avLst/>
              </a:prstGeom>
              <a:blipFill>
                <a:blip r:embed="rId2"/>
                <a:stretch>
                  <a:fillRect l="-7375" b="-174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385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90AE-8239-449D-9494-FFD878F6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1" y="368899"/>
            <a:ext cx="8596668" cy="671961"/>
          </a:xfrm>
        </p:spPr>
        <p:txBody>
          <a:bodyPr>
            <a:normAutofit/>
          </a:bodyPr>
          <a:lstStyle/>
          <a:p>
            <a:r>
              <a:rPr lang="en-US" dirty="0"/>
              <a:t>Q: Why fit to the invariant mass?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8454-8C6A-4023-B0C9-ABD733655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67" y="1177327"/>
            <a:ext cx="8596668" cy="8265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A: We fit to the invariant mass distribution to differentiate background from signal candidates.</a:t>
            </a:r>
          </a:p>
          <a:p>
            <a:pPr marL="0" indent="0" algn="ctr">
              <a:buNone/>
            </a:pPr>
            <a:endParaRPr lang="en-GB" dirty="0"/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B0BEC3-55D7-459D-A6D7-DA31E9497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8"/>
          <a:stretch/>
        </p:blipFill>
        <p:spPr>
          <a:xfrm>
            <a:off x="1609135" y="2003898"/>
            <a:ext cx="6095172" cy="35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7D7367-AE12-4146-BB5A-CAFE2A6A63B6}"/>
              </a:ext>
            </a:extLst>
          </p:cNvPr>
          <p:cNvSpPr/>
          <p:nvPr/>
        </p:nvSpPr>
        <p:spPr>
          <a:xfrm>
            <a:off x="6539212" y="1616600"/>
            <a:ext cx="3752850" cy="247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E96E3-3C5F-43F2-93E5-F6F21D0EB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‘crystal ball’ function 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AEE8F3-D248-4B2E-8BCC-C3ECA4A92B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5517" y="1358153"/>
                <a:ext cx="5342805" cy="446864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GB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GB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−|</m:t>
                              </m:r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GB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GB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GB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≤−|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eqAr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sz="2000" b="0" dirty="0"/>
              </a:p>
              <a:p>
                <a:pPr marL="0" indent="0">
                  <a:buNone/>
                </a:pPr>
                <a:endParaRPr lang="en-GB" sz="2600" dirty="0"/>
              </a:p>
              <a:p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600" b="0" dirty="0"/>
                  <a:t> invariant mass</a:t>
                </a:r>
              </a:p>
              <a:p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600" b="0" dirty="0"/>
                  <a:t> mean invariant mass </a:t>
                </a:r>
              </a:p>
              <a:p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600" b="0" dirty="0"/>
                  <a:t> tail parameter</a:t>
                </a:r>
              </a:p>
              <a:p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600" b="0" dirty="0"/>
                  <a:t> separates gaussian and power law tail.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AEE8F3-D248-4B2E-8BCC-C3ECA4A92B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5517" y="1358153"/>
                <a:ext cx="5342805" cy="4468643"/>
              </a:xfrm>
              <a:blipFill>
                <a:blip r:embed="rId3"/>
                <a:stretch>
                  <a:fillRect l="-4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74D028-BE46-3A41-9926-AD04AE3ED2B6}"/>
                  </a:ext>
                </a:extLst>
              </p:cNvPr>
              <p:cNvSpPr txBox="1"/>
              <p:nvPr/>
            </p:nvSpPr>
            <p:spPr>
              <a:xfrm>
                <a:off x="13124" y="1524384"/>
                <a:ext cx="5066922" cy="1231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GB" dirty="0"/>
                  <a:t>Shape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determined by:</a:t>
                </a:r>
              </a:p>
              <a:p>
                <a:pPr marL="0" indent="0" algn="ctr">
                  <a:buNone/>
                </a:pPr>
                <a:endParaRPr lang="en-GB" sz="1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b="1" dirty="0"/>
                  <a:t>The resolution of the detector</a:t>
                </a:r>
                <a:r>
                  <a:rPr lang="en-GB" dirty="0"/>
                  <a:t> </a:t>
                </a:r>
              </a:p>
              <a:p>
                <a:endParaRPr lang="en-GB" sz="1000" dirty="0"/>
              </a:p>
              <a:p>
                <a:r>
                  <a:rPr lang="en-GB" b="1" dirty="0"/>
                  <a:t>2.  Bremsstrahlung of final particles.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74D028-BE46-3A41-9926-AD04AE3ED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4" y="1524384"/>
                <a:ext cx="5066922" cy="1231106"/>
              </a:xfrm>
              <a:prstGeom prst="rect">
                <a:avLst/>
              </a:prstGeom>
              <a:blipFill>
                <a:blip r:embed="rId4"/>
                <a:stretch>
                  <a:fillRect l="-963" t="-2970" b="-64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5F87433-BCD8-C54D-AC4C-3364B2A62D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942" r="49937" b="59947"/>
          <a:stretch/>
        </p:blipFill>
        <p:spPr>
          <a:xfrm>
            <a:off x="224427" y="3210596"/>
            <a:ext cx="4821286" cy="2616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18F49F-2952-7441-BD2C-9BACED66ED8C}"/>
              </a:ext>
            </a:extLst>
          </p:cNvPr>
          <p:cNvSpPr/>
          <p:nvPr/>
        </p:nvSpPr>
        <p:spPr>
          <a:xfrm>
            <a:off x="1317812" y="5351928"/>
            <a:ext cx="2850776" cy="161365"/>
          </a:xfrm>
          <a:prstGeom prst="rect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8D49F-A958-C94B-983F-99B1D90106EE}"/>
              </a:ext>
            </a:extLst>
          </p:cNvPr>
          <p:cNvSpPr/>
          <p:nvPr/>
        </p:nvSpPr>
        <p:spPr>
          <a:xfrm>
            <a:off x="883616" y="5351928"/>
            <a:ext cx="434196" cy="161365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A40E4-1498-4446-9F6B-936625AAA273}"/>
              </a:ext>
            </a:extLst>
          </p:cNvPr>
          <p:cNvSpPr txBox="1"/>
          <p:nvPr/>
        </p:nvSpPr>
        <p:spPr>
          <a:xfrm>
            <a:off x="807864" y="6014385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Power-law tail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A5B5F-05CC-F449-93CB-EDF88A6359E0}"/>
              </a:ext>
            </a:extLst>
          </p:cNvPr>
          <p:cNvSpPr txBox="1"/>
          <p:nvPr/>
        </p:nvSpPr>
        <p:spPr>
          <a:xfrm>
            <a:off x="1987224" y="4995062"/>
            <a:ext cx="1489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Gaussian peak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FA4679-2EDC-4D4F-82E2-D719280BCEAD}"/>
              </a:ext>
            </a:extLst>
          </p:cNvPr>
          <p:cNvCxnSpPr/>
          <p:nvPr/>
        </p:nvCxnSpPr>
        <p:spPr>
          <a:xfrm flipV="1">
            <a:off x="1100714" y="5531605"/>
            <a:ext cx="0" cy="4789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7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4F57-3BA5-49FE-81C3-84FCAF82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Two Crystal Ball functions…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D2062-8E3C-4B29-9B82-3829B61D68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2572" y="1843380"/>
                <a:ext cx="10986856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400"/>
                  <a:t>Two Crystal Ball functions with common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(</m:t>
                    </m:r>
                  </m:oMath>
                </a14:m>
                <a:r>
                  <a:rPr lang="en-GB" sz="2400"/>
                  <a:t>mean) but different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4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𝑐𝑜𝑟𝑒</m:t>
                        </m:r>
                      </m:sub>
                    </m:sSub>
                  </m:oMath>
                </a14:m>
                <a:r>
                  <a:rPr lang="en-GB" sz="2400"/>
                  <a:t> is mixing fraction between two functions</a:t>
                </a:r>
              </a:p>
              <a:p>
                <a:pPr marL="0" indent="0">
                  <a:buNone/>
                </a:pPr>
                <a:endParaRPr lang="en-GB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D2062-8E3C-4B29-9B82-3829B61D6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2572" y="1843380"/>
                <a:ext cx="10986856" cy="4351338"/>
              </a:xfrm>
              <a:blipFill>
                <a:blip r:embed="rId2"/>
                <a:stretch>
                  <a:fillRect l="-555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A80A0-FE39-F54B-BD7D-799B394FC1BC}"/>
                  </a:ext>
                </a:extLst>
              </p:cNvPr>
              <p:cNvSpPr txBox="1"/>
              <p:nvPr/>
            </p:nvSpPr>
            <p:spPr>
              <a:xfrm>
                <a:off x="1375755" y="3680597"/>
                <a:ext cx="9320819" cy="98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𝑠𝑖𝑔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800" b="1" i="0" smtClean="0">
                            <a:latin typeface="Cambria Math" panose="02040503050406030204" pitchFamily="18" charset="0"/>
                          </a:rPr>
                          <m:t>𝛌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𝑐𝑜𝑟𝑒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𝐶𝐵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800" b="0" dirty="0"/>
                  <a:t>		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𝑐𝑜𝑟𝑒</m:t>
                        </m:r>
                      </m:sub>
                    </m:sSub>
                  </m:oMath>
                </a14:m>
                <a:r>
                  <a:rPr lang="en-GB" sz="2800" dirty="0"/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𝐶𝐵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A80A0-FE39-F54B-BD7D-799B394FC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755" y="3680597"/>
                <a:ext cx="9320819" cy="98911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0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1ACB-D47E-FA4C-AD3B-F267FC87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62500"/>
            <a:ext cx="5063759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B</a:t>
            </a:r>
            <a:r>
              <a:rPr lang="en-US" baseline="30000" dirty="0"/>
              <a:t>0</a:t>
            </a:r>
            <a:r>
              <a:rPr lang="en-US" dirty="0"/>
              <a:t> Meson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EF5507-A38F-3649-B239-FE9F48EC10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697" y="1092561"/>
                <a:ext cx="8679310" cy="5298511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We studied the decay of the B</a:t>
                </a:r>
                <a:r>
                  <a:rPr lang="en-US" sz="2000" baseline="30000" dirty="0"/>
                  <a:t>0</a:t>
                </a:r>
                <a:r>
                  <a:rPr lang="en-US" sz="2000" dirty="0"/>
                  <a:t> meson, followed by the subsequent decay of the K</a:t>
                </a:r>
                <a:r>
                  <a:rPr lang="en-US" sz="2000" baseline="30000" dirty="0"/>
                  <a:t>*0</a:t>
                </a:r>
                <a:r>
                  <a:rPr lang="en-US" sz="2000" dirty="0"/>
                  <a:t> meson: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 baseline="30000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𝐾</m:t>
                          </m:r>
                        </m:e>
                        <m:sup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∗0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sSup>
                        <m:sSup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GB" sz="2000" i="1" baseline="30000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2000" baseline="30000" dirty="0"/>
              </a:p>
              <a:p>
                <a:pPr marL="0" indent="0" algn="ctr">
                  <a:buNone/>
                </a:pPr>
                <a:r>
                  <a:rPr lang="en-GB" sz="2000" dirty="0"/>
                  <a:t>             </a:t>
                </a:r>
                <a14:m>
                  <m:oMath xmlns:m="http://schemas.openxmlformats.org/officeDocument/2006/math"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∗0</m:t>
                        </m:r>
                      </m:sup>
                    </m:sSup>
                    <m:r>
                      <a:rPr lang="en-GB" sz="2000" i="1" baseline="30000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20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it-IT" sz="20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𝐾</m:t>
                        </m:r>
                      </m:e>
                      <m:sup>
                        <m:r>
                          <a:rPr lang="it-IT" sz="20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</m:sup>
                    </m:sSup>
                    <m:r>
                      <a:rPr lang="en-GB" sz="2000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GB" sz="2000" dirty="0"/>
              </a:p>
              <a:p>
                <a:pPr marL="0" indent="0">
                  <a:buNone/>
                </a:pPr>
                <a:r>
                  <a:rPr lang="it-IT" sz="2000" dirty="0"/>
                  <a:t>by </a:t>
                </a:r>
                <a:r>
                  <a:rPr lang="it-IT" sz="2000" dirty="0" err="1"/>
                  <a:t>analysing</a:t>
                </a:r>
                <a:r>
                  <a:rPr lang="it-IT" sz="2000" dirty="0"/>
                  <a:t> </a:t>
                </a:r>
                <a:r>
                  <a:rPr lang="it-IT" sz="2000" dirty="0" err="1"/>
                  <a:t>trajectories</a:t>
                </a:r>
                <a:r>
                  <a:rPr lang="it-IT" sz="2000" dirty="0"/>
                  <a:t> of </a:t>
                </a:r>
                <a:r>
                  <a:rPr lang="it-IT" sz="2000" dirty="0" err="1"/>
                  <a:t>charged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final</a:t>
                </a:r>
                <a:r>
                  <a:rPr lang="it-IT" sz="2000" dirty="0"/>
                  <a:t> state </a:t>
                </a:r>
                <a:r>
                  <a:rPr lang="it-IT" sz="2000" dirty="0" err="1"/>
                  <a:t>particles</a:t>
                </a:r>
                <a:r>
                  <a:rPr lang="it-IT" sz="2000" dirty="0"/>
                  <a:t>.</a:t>
                </a:r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 algn="ctr">
                  <a:buNone/>
                </a:pPr>
                <a:endParaRPr lang="it-IT" sz="2000" dirty="0"/>
              </a:p>
              <a:p>
                <a:pPr marL="0" indent="0" algn="just">
                  <a:buNone/>
                </a:pPr>
                <a:r>
                  <a:rPr lang="it-IT" sz="2000" dirty="0"/>
                  <a:t>The </a:t>
                </a:r>
                <a:r>
                  <a:rPr lang="it-IT" sz="2000" dirty="0" err="1"/>
                  <a:t>aim</a:t>
                </a:r>
                <a:r>
                  <a:rPr lang="it-IT" sz="2000" dirty="0"/>
                  <a:t> of the project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to </a:t>
                </a:r>
                <a:r>
                  <a:rPr lang="it-IT" sz="2000" dirty="0" err="1"/>
                  <a:t>find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estimates</a:t>
                </a:r>
                <a:r>
                  <a:rPr lang="it-IT" sz="2000" dirty="0"/>
                  <a:t> for </a:t>
                </a:r>
                <a:r>
                  <a:rPr lang="it-IT" sz="2000" dirty="0" err="1"/>
                  <a:t>coefficients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𝑓𝑏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/>
                  <a:t> (more to come in later slides) and compare to Standard Model.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EF5507-A38F-3649-B239-FE9F48EC10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697" y="1092561"/>
                <a:ext cx="8679310" cy="5298511"/>
              </a:xfrm>
              <a:blipFill>
                <a:blip r:embed="rId2"/>
                <a:stretch>
                  <a:fillRect l="-773" t="-690" r="-70" b="-5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7">
            <a:extLst>
              <a:ext uri="{FF2B5EF4-FFF2-40B4-BE49-F238E27FC236}">
                <a16:creationId xmlns:a16="http://schemas.microsoft.com/office/drawing/2014/main" id="{71233F85-FC7A-40DE-B9F8-5A1966ABA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38" b="20681"/>
          <a:stretch/>
        </p:blipFill>
        <p:spPr>
          <a:xfrm>
            <a:off x="515697" y="3132305"/>
            <a:ext cx="685159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8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C9E5-FDF8-4D35-84C3-70A4FCF6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869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GB" sz="4000"/>
              <a:t>Q: What does the invariant mass of the background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E67CA-98EE-46BD-9D8D-9F528C811A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2518" y="232245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sz="2800"/>
                  <a:t>A: Combinatorial background is considered to be distributed exponentially over mass range</a:t>
                </a:r>
              </a:p>
              <a:p>
                <a:pPr marL="0" indent="0" algn="ctr">
                  <a:buNone/>
                </a:pPr>
                <a:endParaRPr lang="en-GB" sz="28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𝐵𝐺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/>
                  <a:t> is decay constant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E67CA-98EE-46BD-9D8D-9F528C811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518" y="2322455"/>
                <a:ext cx="10515600" cy="4351338"/>
              </a:xfrm>
              <a:blipFill>
                <a:blip r:embed="rId2"/>
                <a:stretch>
                  <a:fillRect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238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91F0-4523-BF45-991E-FBB1420C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1886C-04FF-A946-B9C3-50BBBF5C2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461" y="1488613"/>
                <a:ext cx="9606858" cy="388077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Problem: not enough signal datapoints (~300 for each q2 bin) for good fit</a:t>
                </a:r>
              </a:p>
              <a:p>
                <a:r>
                  <a:rPr lang="en-US" sz="2400" dirty="0"/>
                  <a:t>Solution: three step fit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400" dirty="0"/>
                  <a:t>Fit to control channel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GB" sz="2400" b="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2400" b="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sz="24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0" i="1">
                        <a:latin typeface="Cambria Math" panose="02040503050406030204" pitchFamily="18" charset="0"/>
                      </a:rPr>
                      <m:t>𝜓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GB" sz="2400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/>
                  <a:t> decays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400" dirty="0"/>
                  <a:t>Use simulated signal dataset to adjust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for each q2 bin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400" dirty="0"/>
                  <a:t>Fit to real data to adjust amplitude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1886C-04FF-A946-B9C3-50BBBF5C2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461" y="1488613"/>
                <a:ext cx="9606858" cy="3880773"/>
              </a:xfrm>
              <a:blipFill>
                <a:blip r:embed="rId2"/>
                <a:stretch>
                  <a:fillRect l="-508" t="-1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56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8B4B41-E4C7-4AED-A7FB-CAC4A1D17E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Which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/>
                  <a:t> bins shall we use?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8B4B41-E4C7-4AED-A7FB-CAC4A1D17E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28" t="-6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44FC8F1A-99F6-A64D-92E9-7285B46530C6}"/>
              </a:ext>
            </a:extLst>
          </p:cNvPr>
          <p:cNvSpPr/>
          <p:nvPr/>
        </p:nvSpPr>
        <p:spPr>
          <a:xfrm>
            <a:off x="3787122" y="3853874"/>
            <a:ext cx="452369" cy="1175326"/>
          </a:xfrm>
          <a:prstGeom prst="righ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DD0531C5-7B3E-7A47-8B3D-95A59964E1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815754"/>
                  </p:ext>
                </p:extLst>
              </p:nvPr>
            </p:nvGraphicFramePr>
            <p:xfrm>
              <a:off x="433031" y="1658475"/>
              <a:ext cx="3291011" cy="43907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3000">
                      <a:extLst>
                        <a:ext uri="{9D8B030D-6E8A-4147-A177-3AD203B41FA5}">
                          <a16:colId xmlns:a16="http://schemas.microsoft.com/office/drawing/2014/main" val="650519615"/>
                        </a:ext>
                      </a:extLst>
                    </a:gridCol>
                    <a:gridCol w="2148011">
                      <a:extLst>
                        <a:ext uri="{9D8B030D-6E8A-4147-A177-3AD203B41FA5}">
                          <a16:colId xmlns:a16="http://schemas.microsoft.com/office/drawing/2014/main" val="3324608276"/>
                        </a:ext>
                      </a:extLst>
                    </a:gridCol>
                  </a:tblGrid>
                  <a:tr h="529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Bin Number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/>
                            <a:t> range [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𝑮𝒆𝑽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0728822"/>
                      </a:ext>
                    </a:extLst>
                  </a:tr>
                  <a:tr h="3725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  <m:r>
                                  <a:rPr lang="en-GB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en-GB" sz="180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33334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18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  <m:r>
                                  <a:rPr lang="en-GB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oMath>
                            </m:oMathPara>
                          </a14:m>
                          <a:endParaRPr lang="en-GB" sz="180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941645"/>
                      </a:ext>
                    </a:extLst>
                  </a:tr>
                  <a:tr h="288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2.5&lt;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&lt;4.0</m:t>
                                </m:r>
                              </m:oMath>
                            </m:oMathPara>
                          </a14:m>
                          <a:endParaRPr lang="en-GB" sz="1800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472340"/>
                      </a:ext>
                    </a:extLst>
                  </a:tr>
                  <a:tr h="3491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6.0</m:t>
                                </m:r>
                              </m:oMath>
                            </m:oMathPara>
                          </a14:m>
                          <a:endParaRPr lang="en-GB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1793910"/>
                      </a:ext>
                    </a:extLst>
                  </a:tr>
                  <a:tr h="220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6.0&lt;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8.0</m:t>
                                </m:r>
                              </m:oMath>
                            </m:oMathPara>
                          </a14:m>
                          <a:endParaRPr lang="en-GB" sz="1800" b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64772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5.0</m:t>
                                </m:r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17.0</m:t>
                                </m:r>
                              </m:oMath>
                            </m:oMathPara>
                          </a14:m>
                          <a:endParaRPr lang="en-GB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934019"/>
                      </a:ext>
                    </a:extLst>
                  </a:tr>
                  <a:tr h="3740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.0&lt;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oMath>
                            </m:oMathPara>
                          </a14:m>
                          <a:endParaRPr lang="en-GB" sz="1800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8325227"/>
                      </a:ext>
                    </a:extLst>
                  </a:tr>
                  <a:tr h="401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  <m:r>
                                  <a:rPr lang="en-GB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oMath>
                            </m:oMathPara>
                          </a14:m>
                          <a:endParaRPr lang="en-GB" sz="1800" b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30463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6.0</m:t>
                                </m:r>
                              </m:oMath>
                            </m:oMathPara>
                          </a14:m>
                          <a:endParaRPr lang="en-GB" sz="1800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5588390"/>
                      </a:ext>
                    </a:extLst>
                  </a:tr>
                  <a:tr h="4077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GB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7.9</m:t>
                                </m:r>
                              </m:oMath>
                            </m:oMathPara>
                          </a14:m>
                          <a:endParaRPr lang="en-GB" sz="1800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8346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7">
                <a:extLst>
                  <a:ext uri="{FF2B5EF4-FFF2-40B4-BE49-F238E27FC236}">
                    <a16:creationId xmlns:a16="http://schemas.microsoft.com/office/drawing/2014/main" id="{DD0531C5-7B3E-7A47-8B3D-95A59964E1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815754"/>
                  </p:ext>
                </p:extLst>
              </p:nvPr>
            </p:nvGraphicFramePr>
            <p:xfrm>
              <a:off x="433031" y="1658475"/>
              <a:ext cx="3291011" cy="43907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3000">
                      <a:extLst>
                        <a:ext uri="{9D8B030D-6E8A-4147-A177-3AD203B41FA5}">
                          <a16:colId xmlns:a16="http://schemas.microsoft.com/office/drawing/2014/main" val="650519615"/>
                        </a:ext>
                      </a:extLst>
                    </a:gridCol>
                    <a:gridCol w="2148011">
                      <a:extLst>
                        <a:ext uri="{9D8B030D-6E8A-4147-A177-3AD203B41FA5}">
                          <a16:colId xmlns:a16="http://schemas.microsoft.com/office/drawing/2014/main" val="332460827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Bin Number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3977" t="-5714" r="-1420" b="-5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0728822"/>
                      </a:ext>
                    </a:extLst>
                  </a:tr>
                  <a:tr h="3725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3977" t="-181967" r="-1420" b="-9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33334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3977" t="-286667" r="-1420" b="-8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694164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3977" t="-386667" r="-1420" b="-7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47234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3977" t="-486667" r="-1420" b="-6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179391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3977" t="-577049" r="-1420" b="-5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4772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3977" t="-688333" r="-1420" b="-4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934019"/>
                      </a:ext>
                    </a:extLst>
                  </a:tr>
                  <a:tr h="3740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3977" t="-775410" r="-1420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8325227"/>
                      </a:ext>
                    </a:extLst>
                  </a:tr>
                  <a:tr h="401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3977" t="-809091" r="-1420" b="-2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046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3977" t="-1000000" r="-142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588390"/>
                      </a:ext>
                    </a:extLst>
                  </a:tr>
                  <a:tr h="4077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3977" t="-985075" r="-1420" b="-10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834612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889B6D0-CBF5-A94E-8B88-C11EDAC6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454" y="1930400"/>
            <a:ext cx="5787134" cy="3858089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CD8D8BF2-02EB-8841-81E4-580EC9317CBE}"/>
              </a:ext>
            </a:extLst>
          </p:cNvPr>
          <p:cNvSpPr/>
          <p:nvPr/>
        </p:nvSpPr>
        <p:spPr>
          <a:xfrm>
            <a:off x="3787122" y="2463799"/>
            <a:ext cx="452369" cy="424874"/>
          </a:xfrm>
          <a:prstGeom prst="rightBrace">
            <a:avLst/>
          </a:prstGeom>
          <a:noFill/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00FBC8B-4A9C-F149-A0E6-73558DCFE16A}"/>
              </a:ext>
            </a:extLst>
          </p:cNvPr>
          <p:cNvSpPr/>
          <p:nvPr/>
        </p:nvSpPr>
        <p:spPr>
          <a:xfrm>
            <a:off x="3787122" y="5029200"/>
            <a:ext cx="452369" cy="886691"/>
          </a:xfrm>
          <a:prstGeom prst="rightBrac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EDD9767-8B41-684C-A47B-D7E5DB11117E}"/>
              </a:ext>
            </a:extLst>
          </p:cNvPr>
          <p:cNvSpPr/>
          <p:nvPr/>
        </p:nvSpPr>
        <p:spPr>
          <a:xfrm>
            <a:off x="5486401" y="2888673"/>
            <a:ext cx="5029200" cy="69965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07728F9-5163-9F47-9A51-5E92ED2DFBA2}"/>
              </a:ext>
            </a:extLst>
          </p:cNvPr>
          <p:cNvSpPr/>
          <p:nvPr/>
        </p:nvSpPr>
        <p:spPr>
          <a:xfrm>
            <a:off x="5486400" y="3638927"/>
            <a:ext cx="5029200" cy="5867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61D9B5E-417E-7C4E-8638-243D92552490}"/>
              </a:ext>
            </a:extLst>
          </p:cNvPr>
          <p:cNvSpPr/>
          <p:nvPr/>
        </p:nvSpPr>
        <p:spPr>
          <a:xfrm>
            <a:off x="5486401" y="5029200"/>
            <a:ext cx="5029200" cy="204281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CF6064-3372-F04E-8B05-31417A6CAE06}"/>
              </a:ext>
            </a:extLst>
          </p:cNvPr>
          <p:cNvCxnSpPr>
            <a:cxnSpLocks/>
          </p:cNvCxnSpPr>
          <p:nvPr/>
        </p:nvCxnSpPr>
        <p:spPr>
          <a:xfrm>
            <a:off x="4433455" y="2676236"/>
            <a:ext cx="848664" cy="245996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B37557-F18D-5442-99A1-51EB18704C20}"/>
              </a:ext>
            </a:extLst>
          </p:cNvPr>
          <p:cNvCxnSpPr>
            <a:cxnSpLocks/>
          </p:cNvCxnSpPr>
          <p:nvPr/>
        </p:nvCxnSpPr>
        <p:spPr>
          <a:xfrm flipV="1">
            <a:off x="4530437" y="3967018"/>
            <a:ext cx="665017" cy="384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839A87-9B61-1E4B-BEC4-D18B6F6F8DBB}"/>
              </a:ext>
            </a:extLst>
          </p:cNvPr>
          <p:cNvCxnSpPr>
            <a:cxnSpLocks/>
          </p:cNvCxnSpPr>
          <p:nvPr/>
        </p:nvCxnSpPr>
        <p:spPr>
          <a:xfrm flipV="1">
            <a:off x="4389059" y="3251200"/>
            <a:ext cx="903377" cy="22213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00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4854-E792-406D-BBFA-FD8A1A30B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1: Fit to Control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F6329-8CE3-B04F-B0C7-F90389CB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70" y="-1114222"/>
            <a:ext cx="7686502" cy="790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04FBB-49BF-AC4C-A9D8-7D170D5522B4}"/>
              </a:ext>
            </a:extLst>
          </p:cNvPr>
          <p:cNvSpPr txBox="1"/>
          <p:nvPr/>
        </p:nvSpPr>
        <p:spPr>
          <a:xfrm>
            <a:off x="601324" y="-483606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*second row is uncertainties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E536B04-30D1-E246-93EC-098265397B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7234689"/>
                  </p:ext>
                </p:extLst>
              </p:nvPr>
            </p:nvGraphicFramePr>
            <p:xfrm>
              <a:off x="6047561" y="1565785"/>
              <a:ext cx="3659827" cy="3472473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473822">
                      <a:extLst>
                        <a:ext uri="{9D8B030D-6E8A-4147-A177-3AD203B41FA5}">
                          <a16:colId xmlns:a16="http://schemas.microsoft.com/office/drawing/2014/main" val="2684975218"/>
                        </a:ext>
                      </a:extLst>
                    </a:gridCol>
                    <a:gridCol w="2186005">
                      <a:extLst>
                        <a:ext uri="{9D8B030D-6E8A-4147-A177-3AD203B41FA5}">
                          <a16:colId xmlns:a16="http://schemas.microsoft.com/office/drawing/2014/main" val="150053340"/>
                        </a:ext>
                      </a:extLst>
                    </a:gridCol>
                  </a:tblGrid>
                  <a:tr h="6958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Parameter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Fit-Value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4740938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800"/>
                            <a:t> </a:t>
                          </a:r>
                          <a:r>
                            <a:rPr lang="en-US" sz="1400" b="0"/>
                            <a:t>[</a:t>
                          </a:r>
                          <a:r>
                            <a:rPr lang="en-GB" sz="1400" b="0">
                              <a:effectLst/>
                            </a:rPr>
                            <a:t>MeV/c</a:t>
                          </a:r>
                          <a:r>
                            <a:rPr lang="en-GB" sz="1400" b="0" baseline="30000">
                              <a:effectLst/>
                            </a:rPr>
                            <a:t>2</a:t>
                          </a:r>
                          <a:r>
                            <a:rPr lang="en-GB" sz="1400" b="0" baseline="0">
                              <a:effectLst/>
                            </a:rPr>
                            <a:t>]</a:t>
                          </a:r>
                          <a:endParaRPr lang="en-US" sz="1800" b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5280.9±0.2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951754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pPr marL="0" marR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[</a:t>
                          </a:r>
                          <a:r>
                            <a:rPr kumimoji="0" lang="en-GB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MeV/c</a:t>
                          </a:r>
                          <a:r>
                            <a:rPr kumimoji="0" lang="en-GB" sz="1400" b="0" i="0" u="none" strike="noStrike" kern="1200" cap="none" spc="0" normalizeH="0" baseline="30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kumimoji="0" lang="en-GB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]</a:t>
                          </a:r>
                          <a:endParaRPr lang="en-US" sz="1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15.1±0.5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2954561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pPr marL="0" marR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[</a:t>
                          </a:r>
                          <a:r>
                            <a:rPr kumimoji="0" lang="en-GB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MeV/c</a:t>
                          </a:r>
                          <a:r>
                            <a:rPr kumimoji="0" lang="en-GB" sz="1400" b="0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kumimoji="0" lang="en-GB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]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32.6±2.5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1891236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8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sz="1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1.32±0.05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41121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sz="18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5.2±1.4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2550753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800" b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𝑐𝑜𝑟𝑒</m:t>
                                  </m:r>
                                </m:sub>
                              </m:sSub>
                            </m:oMath>
                          </a14:m>
                          <a:endParaRPr lang="en-US" sz="1800" b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0.69±0.05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2271359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sz="1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(4.87±0.03)x10</a:t>
                          </a:r>
                          <a:r>
                            <a:rPr lang="en-GB" sz="1600" baseline="30000" dirty="0">
                              <a:effectLst/>
                            </a:rPr>
                            <a:t>-3</a:t>
                          </a:r>
                          <a:endParaRPr lang="en-GB" sz="1600" dirty="0">
                            <a:effectLst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41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E536B04-30D1-E246-93EC-098265397B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7234689"/>
                  </p:ext>
                </p:extLst>
              </p:nvPr>
            </p:nvGraphicFramePr>
            <p:xfrm>
              <a:off x="6047561" y="1565785"/>
              <a:ext cx="3659827" cy="3472473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473822">
                      <a:extLst>
                        <a:ext uri="{9D8B030D-6E8A-4147-A177-3AD203B41FA5}">
                          <a16:colId xmlns:a16="http://schemas.microsoft.com/office/drawing/2014/main" val="2684975218"/>
                        </a:ext>
                      </a:extLst>
                    </a:gridCol>
                    <a:gridCol w="2186005">
                      <a:extLst>
                        <a:ext uri="{9D8B030D-6E8A-4147-A177-3AD203B41FA5}">
                          <a16:colId xmlns:a16="http://schemas.microsoft.com/office/drawing/2014/main" val="150053340"/>
                        </a:ext>
                      </a:extLst>
                    </a:gridCol>
                  </a:tblGrid>
                  <a:tr h="6958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Parameter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Fit-Value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4740938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72727" r="-149587" b="-6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5280.9±0.2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951754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76923" r="-149587" b="-5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15.1±0.5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2954561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76923" r="-149587" b="-4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32.6±2.5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1891236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76923" r="-149587" b="-3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1.32±0.05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41121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68182" r="-149587" b="-2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5.2±1.4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2550753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678462" r="-149587" b="-10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0.69±0.05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2271359"/>
                      </a:ext>
                    </a:extLst>
                  </a:tr>
                  <a:tr h="3966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78462" r="-149587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(4.87±0.03)x10</a:t>
                          </a:r>
                          <a:r>
                            <a:rPr lang="en-GB" sz="1600" baseline="30000" dirty="0">
                              <a:effectLst/>
                            </a:rPr>
                            <a:t>-3</a:t>
                          </a:r>
                          <a:endParaRPr lang="en-GB" sz="1600" dirty="0">
                            <a:effectLst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4184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D1F876E-685E-1D4F-B174-577C9A295B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6"/>
          <a:stretch/>
        </p:blipFill>
        <p:spPr>
          <a:xfrm>
            <a:off x="74043" y="1565785"/>
            <a:ext cx="6111572" cy="3951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3033DE-176B-E043-A503-F49EE806124E}"/>
                  </a:ext>
                </a:extLst>
              </p:cNvPr>
              <p:cNvSpPr txBox="1"/>
              <p:nvPr/>
            </p:nvSpPr>
            <p:spPr>
              <a:xfrm>
                <a:off x="3595816" y="1880972"/>
                <a:ext cx="2103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/>
                  <a:t> Control Channel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3033DE-176B-E043-A503-F49EE8061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16" y="1880972"/>
                <a:ext cx="2103012" cy="276999"/>
              </a:xfrm>
              <a:prstGeom prst="rect">
                <a:avLst/>
              </a:prstGeom>
              <a:blipFill>
                <a:blip r:embed="rId5"/>
                <a:stretch>
                  <a:fillRect l="-4928" t="-31111" r="-6377" b="-4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AFE41E74-2DCD-4A29-BE1F-8EE7C3285AC6}"/>
              </a:ext>
            </a:extLst>
          </p:cNvPr>
          <p:cNvSpPr/>
          <p:nvPr/>
        </p:nvSpPr>
        <p:spPr>
          <a:xfrm>
            <a:off x="9433856" y="1565785"/>
            <a:ext cx="273532" cy="3472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343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85E5CD-AEB8-FC48-A93E-7F99CC0C5C2B}"/>
              </a:ext>
            </a:extLst>
          </p:cNvPr>
          <p:cNvSpPr/>
          <p:nvPr/>
        </p:nvSpPr>
        <p:spPr>
          <a:xfrm>
            <a:off x="5410200" y="196114"/>
            <a:ext cx="5384801" cy="646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DD038-C8DC-4FBE-BDF2-DF3B3A1C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5" y="581025"/>
            <a:ext cx="4856691" cy="828675"/>
          </a:xfrm>
        </p:spPr>
        <p:txBody>
          <a:bodyPr/>
          <a:lstStyle/>
          <a:p>
            <a:r>
              <a:rPr lang="en-GB" dirty="0"/>
              <a:t>Step 2: Adjust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A4876-A0EA-2044-AE3B-D28DF0F9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991" y="-2600583"/>
            <a:ext cx="3073400" cy="229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209C9-A493-794C-9040-1B792A9CF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48" b="59947"/>
          <a:stretch/>
        </p:blipFill>
        <p:spPr>
          <a:xfrm>
            <a:off x="5291665" y="196114"/>
            <a:ext cx="5537201" cy="646577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7083A3-6C8E-1143-8DE5-D60C85A82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485616"/>
              </p:ext>
            </p:extLst>
          </p:nvPr>
        </p:nvGraphicFramePr>
        <p:xfrm>
          <a:off x="506652" y="1540323"/>
          <a:ext cx="4264507" cy="440761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7192">
                  <a:extLst>
                    <a:ext uri="{9D8B030D-6E8A-4147-A177-3AD203B41FA5}">
                      <a16:colId xmlns:a16="http://schemas.microsoft.com/office/drawing/2014/main" val="48765543"/>
                    </a:ext>
                  </a:extLst>
                </a:gridCol>
                <a:gridCol w="2947315">
                  <a:extLst>
                    <a:ext uri="{9D8B030D-6E8A-4147-A177-3AD203B41FA5}">
                      <a16:colId xmlns:a16="http://schemas.microsoft.com/office/drawing/2014/main" val="854968004"/>
                    </a:ext>
                  </a:extLst>
                </a:gridCol>
              </a:tblGrid>
              <a:tr h="50183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Bin #</a:t>
                      </a:r>
                      <a:endParaRPr lang="en-GB" sz="1600">
                        <a:effectLst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Sigma Scaling</a:t>
                      </a:r>
                    </a:p>
                  </a:txBody>
                  <a:tcPr marL="68580" marR="68580" marT="0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559650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r"/>
                      <a:r>
                        <a:rPr lang="en-US" sz="1600" b="0"/>
                        <a:t>0</a:t>
                      </a:r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0.898±0.016</a:t>
                      </a:r>
                    </a:p>
                  </a:txBody>
                  <a:tcPr marL="68580" marR="6858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409574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r"/>
                      <a:r>
                        <a:rPr lang="en-US" sz="1600" b="0"/>
                        <a:t>1</a:t>
                      </a:r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0.809±0.015</a:t>
                      </a:r>
                    </a:p>
                  </a:txBody>
                  <a:tcPr marL="68580" marR="6858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684772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0.911±0.012</a:t>
                      </a:r>
                    </a:p>
                  </a:txBody>
                  <a:tcPr marL="68580" marR="6858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457468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0.924±0.011</a:t>
                      </a:r>
                    </a:p>
                  </a:txBody>
                  <a:tcPr marL="68580" marR="6858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801790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r"/>
                      <a:r>
                        <a:rPr lang="en-US" sz="1600" b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effectLst/>
                        </a:rPr>
                        <a:t>0.905±0.010</a:t>
                      </a:r>
                    </a:p>
                  </a:txBody>
                  <a:tcPr marL="68580" marR="6858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799202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effectLst/>
                        </a:rPr>
                        <a:t>0.973±0.011</a:t>
                      </a:r>
                    </a:p>
                  </a:txBody>
                  <a:tcPr marL="68580" marR="6858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02138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0.982±0.020</a:t>
                      </a:r>
                    </a:p>
                  </a:txBody>
                  <a:tcPr marL="68580" marR="6858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293707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0.924±0.010</a:t>
                      </a:r>
                    </a:p>
                  </a:txBody>
                  <a:tcPr marL="68580" marR="6858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267996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effectLst/>
                        </a:rPr>
                        <a:t>0.915±0.012</a:t>
                      </a:r>
                    </a:p>
                  </a:txBody>
                  <a:tcPr marL="68580" marR="6858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837496"/>
                  </a:ext>
                </a:extLst>
              </a:tr>
              <a:tr h="390578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effectLst/>
                        </a:rPr>
                        <a:t>0.974±0.012</a:t>
                      </a:r>
                    </a:p>
                  </a:txBody>
                  <a:tcPr marL="68580" marR="68580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5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20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CBC9-FE40-C745-BB51-2579355F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09" y="371475"/>
            <a:ext cx="8596668" cy="771525"/>
          </a:xfrm>
        </p:spPr>
        <p:txBody>
          <a:bodyPr/>
          <a:lstStyle/>
          <a:p>
            <a:r>
              <a:rPr lang="en-US" dirty="0"/>
              <a:t>Step 3: Fit to real data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36E0C9B-029D-456E-B774-6B71B71F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75" y="1018940"/>
            <a:ext cx="9101925" cy="54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75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CBC9-FE40-C745-BB51-2579355F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09" y="371475"/>
            <a:ext cx="8596668" cy="771525"/>
          </a:xfrm>
        </p:spPr>
        <p:txBody>
          <a:bodyPr/>
          <a:lstStyle/>
          <a:p>
            <a:r>
              <a:rPr lang="en-US" dirty="0"/>
              <a:t>Step 3: Fit to real data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36E0C9B-029D-456E-B774-6B71B71F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75" y="1018940"/>
            <a:ext cx="9101925" cy="5422751"/>
          </a:xfrm>
          <a:prstGeom prst="rect">
            <a:avLst/>
          </a:prstGeom>
        </p:spPr>
      </p:pic>
      <p:pic>
        <p:nvPicPr>
          <p:cNvPr id="5" name="Immagine 3">
            <a:extLst>
              <a:ext uri="{FF2B5EF4-FFF2-40B4-BE49-F238E27FC236}">
                <a16:creationId xmlns:a16="http://schemas.microsoft.com/office/drawing/2014/main" id="{1F5003DA-5CBA-BF42-B952-B23B3B280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75" y="1018940"/>
            <a:ext cx="913113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57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203592-D5F4-C643-9132-E6467137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>
                <a:solidFill>
                  <a:srgbClr val="00B0F0"/>
                </a:solidFill>
              </a:rPr>
              <a:t>Acceptance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662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037F0-BFF6-FA44-AD7E-732D653F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Distribution: 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DF6C9-B0AE-EF46-A54A-2131BBE50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Angular distribution distorted by three main factors:</a:t>
            </a:r>
          </a:p>
          <a:p>
            <a:pPr lvl="1">
              <a:buFont typeface="+mj-lt"/>
              <a:buAutoNum type="arabicPeriod"/>
            </a:pPr>
            <a:r>
              <a:rPr lang="en-US" sz="2400" dirty="0"/>
              <a:t>The geometry of the detector</a:t>
            </a:r>
          </a:p>
          <a:p>
            <a:pPr lvl="1">
              <a:buFont typeface="+mj-lt"/>
              <a:buAutoNum type="arabicPeriod"/>
            </a:pPr>
            <a:r>
              <a:rPr lang="en-US" sz="2400" dirty="0"/>
              <a:t>Reconstruction of tracks</a:t>
            </a:r>
          </a:p>
          <a:p>
            <a:pPr lvl="1">
              <a:buFont typeface="+mj-lt"/>
              <a:buAutoNum type="arabicPeriod"/>
            </a:pPr>
            <a:r>
              <a:rPr lang="en-US" sz="2400" dirty="0"/>
              <a:t>‘Cherry picking’ of data</a:t>
            </a:r>
          </a:p>
        </p:txBody>
      </p:sp>
    </p:spTree>
    <p:extLst>
      <p:ext uri="{BB962C8B-B14F-4D97-AF65-F5344CB8AC3E}">
        <p14:creationId xmlns:p14="http://schemas.microsoft.com/office/powerpoint/2010/main" val="2653790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725-C509-B940-97C8-EEFD9896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66" y="392413"/>
            <a:ext cx="8596668" cy="675738"/>
          </a:xfrm>
        </p:spPr>
        <p:txBody>
          <a:bodyPr/>
          <a:lstStyle/>
          <a:p>
            <a:r>
              <a:rPr lang="en-US" dirty="0"/>
              <a:t>Acceptance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7F43B-28AA-7041-8119-7CD955F15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-1873644"/>
            <a:ext cx="7112000" cy="171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443521-03AA-E642-BA9C-5A9FB58EDC23}"/>
                  </a:ext>
                </a:extLst>
              </p:cNvPr>
              <p:cNvSpPr txBox="1"/>
              <p:nvPr/>
            </p:nvSpPr>
            <p:spPr>
              <a:xfrm>
                <a:off x="599112" y="5947712"/>
                <a:ext cx="49825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is Legendre polynomial of </a:t>
                </a:r>
                <a:r>
                  <a:rPr lang="en-US" sz="2000" i="1" err="1"/>
                  <a:t>i</a:t>
                </a:r>
                <a:r>
                  <a:rPr lang="en-US" sz="2000" err="1"/>
                  <a:t>th</a:t>
                </a:r>
                <a:r>
                  <a:rPr lang="en-US" sz="2000"/>
                  <a:t> order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443521-03AA-E642-BA9C-5A9FB58ED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12" y="5947712"/>
                <a:ext cx="4982538" cy="400110"/>
              </a:xfrm>
              <a:prstGeom prst="rect">
                <a:avLst/>
              </a:prstGeom>
              <a:blipFill>
                <a:blip r:embed="rId4"/>
                <a:stretch>
                  <a:fillRect t="-10769" b="-2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025F5-F6D5-C845-9ADC-0492FA943655}"/>
                  </a:ext>
                </a:extLst>
              </p:cNvPr>
              <p:cNvSpPr txBox="1"/>
              <p:nvPr/>
            </p:nvSpPr>
            <p:spPr>
              <a:xfrm>
                <a:off x="356812" y="4714920"/>
                <a:ext cx="9176808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025F5-F6D5-C845-9ADC-0492FA943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2" y="4714920"/>
                <a:ext cx="9176808" cy="10384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C0C7D2-0F80-7640-B97F-849ED6854EC3}"/>
                  </a:ext>
                </a:extLst>
              </p:cNvPr>
              <p:cNvSpPr txBox="1"/>
              <p:nvPr/>
            </p:nvSpPr>
            <p:spPr>
              <a:xfrm>
                <a:off x="599112" y="1290281"/>
                <a:ext cx="7801938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unc>
                          <m:func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)= </m:t>
                            </m:r>
                          </m:e>
                        </m:func>
                      </m:e>
                    </m:func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𝑖𝑗𝑚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GB" sz="24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C0C7D2-0F80-7640-B97F-849ED6854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12" y="1290281"/>
                <a:ext cx="7801938" cy="491417"/>
              </a:xfrm>
              <a:prstGeom prst="rect">
                <a:avLst/>
              </a:prstGeom>
              <a:blipFill>
                <a:blip r:embed="rId6"/>
                <a:stretch>
                  <a:fillRect t="-122500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7F44C13-E4A9-9343-B178-DB8A43E027A9}"/>
              </a:ext>
            </a:extLst>
          </p:cNvPr>
          <p:cNvGrpSpPr/>
          <p:nvPr/>
        </p:nvGrpSpPr>
        <p:grpSpPr>
          <a:xfrm>
            <a:off x="677334" y="2082845"/>
            <a:ext cx="8492449" cy="2423333"/>
            <a:chOff x="599112" y="1532561"/>
            <a:chExt cx="8492449" cy="2423333"/>
          </a:xfrm>
        </p:grpSpPr>
        <p:pic>
          <p:nvPicPr>
            <p:cNvPr id="16" name="Picture 15" descr="A picture containing text, music&#10;&#10;Description automatically generated">
              <a:extLst>
                <a:ext uri="{FF2B5EF4-FFF2-40B4-BE49-F238E27FC236}">
                  <a16:creationId xmlns:a16="http://schemas.microsoft.com/office/drawing/2014/main" id="{E05361E7-21E8-A344-8D91-FD2E17D25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334" y="1539248"/>
              <a:ext cx="2270040" cy="2014370"/>
            </a:xfrm>
            <a:prstGeom prst="rect">
              <a:avLst/>
            </a:prstGeom>
          </p:spPr>
        </p:pic>
        <p:pic>
          <p:nvPicPr>
            <p:cNvPr id="18" name="Picture 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98BEA69-376C-8E45-A964-E8293E77D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8780" y="1539247"/>
              <a:ext cx="2275055" cy="2014371"/>
            </a:xfrm>
            <a:prstGeom prst="rect">
              <a:avLst/>
            </a:prstGeom>
          </p:spPr>
        </p:pic>
        <p:pic>
          <p:nvPicPr>
            <p:cNvPr id="20" name="Picture 1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AF9DFF72-CF7F-1445-BC30-403D5A24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25241" y="1532561"/>
              <a:ext cx="2266320" cy="20204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21FFC0F-E61D-6147-B8AD-77C05950FC43}"/>
                    </a:ext>
                  </a:extLst>
                </p:cNvPr>
                <p:cNvSpPr txBox="1"/>
                <p:nvPr/>
              </p:nvSpPr>
              <p:spPr>
                <a:xfrm>
                  <a:off x="826931" y="3121391"/>
                  <a:ext cx="6259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21FFC0F-E61D-6147-B8AD-77C05950F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931" y="3121391"/>
                  <a:ext cx="62594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883" r="-1942" b="-173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F37308C-892B-1249-ADE8-FFFA0D33331B}"/>
                    </a:ext>
                  </a:extLst>
                </p:cNvPr>
                <p:cNvSpPr txBox="1"/>
                <p:nvPr/>
              </p:nvSpPr>
              <p:spPr>
                <a:xfrm>
                  <a:off x="3566339" y="3075224"/>
                  <a:ext cx="13006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F37308C-892B-1249-ADE8-FFFA0D333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6339" y="3075224"/>
                  <a:ext cx="130065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15AB425-D9A5-3047-B692-7C0F929674F6}"/>
                    </a:ext>
                  </a:extLst>
                </p:cNvPr>
                <p:cNvSpPr txBox="1"/>
                <p:nvPr/>
              </p:nvSpPr>
              <p:spPr>
                <a:xfrm>
                  <a:off x="6968357" y="3127084"/>
                  <a:ext cx="2309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15AB425-D9A5-3047-B692-7C0F929674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357" y="3127084"/>
                  <a:ext cx="23096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1579" r="-28947" b="-3478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3B8C7B-C28D-3241-B1D3-D5873A69591D}"/>
                </a:ext>
              </a:extLst>
            </p:cNvPr>
            <p:cNvSpPr txBox="1"/>
            <p:nvPr/>
          </p:nvSpPr>
          <p:spPr>
            <a:xfrm>
              <a:off x="599112" y="3586562"/>
              <a:ext cx="1707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Up to 4</a:t>
              </a:r>
              <a:r>
                <a:rPr lang="en-US" baseline="30000"/>
                <a:t>th</a:t>
              </a:r>
              <a:r>
                <a:rPr lang="en-US"/>
                <a:t> order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3552D1-ABFB-4042-A408-0FCF5A16FF1E}"/>
                </a:ext>
              </a:extLst>
            </p:cNvPr>
            <p:cNvSpPr txBox="1"/>
            <p:nvPr/>
          </p:nvSpPr>
          <p:spPr>
            <a:xfrm>
              <a:off x="3728075" y="3572274"/>
              <a:ext cx="1707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Up to 4</a:t>
              </a:r>
              <a:r>
                <a:rPr lang="en-US" baseline="30000"/>
                <a:t>th</a:t>
              </a:r>
              <a:r>
                <a:rPr lang="en-US"/>
                <a:t> order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3C32E6-5C54-104F-9EBC-E2940FA2D325}"/>
                </a:ext>
              </a:extLst>
            </p:cNvPr>
            <p:cNvSpPr txBox="1"/>
            <p:nvPr/>
          </p:nvSpPr>
          <p:spPr>
            <a:xfrm>
              <a:off x="6828462" y="3557986"/>
              <a:ext cx="1707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Up to 6</a:t>
              </a:r>
              <a:r>
                <a:rPr lang="en-US" baseline="30000"/>
                <a:t>th</a:t>
              </a:r>
              <a:r>
                <a:rPr lang="en-US"/>
                <a:t>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8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10A007-3DA3-472C-99BF-FC1CBC65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1" y="167795"/>
            <a:ext cx="8596668" cy="777620"/>
          </a:xfrm>
        </p:spPr>
        <p:txBody>
          <a:bodyPr/>
          <a:lstStyle/>
          <a:p>
            <a:r>
              <a:rPr lang="it-IT" err="1">
                <a:ea typeface="+mj-lt"/>
                <a:cs typeface="+mj-lt"/>
              </a:rPr>
              <a:t>LHCb</a:t>
            </a:r>
            <a:r>
              <a:rPr lang="it-IT">
                <a:ea typeface="+mj-lt"/>
                <a:cs typeface="+mj-lt"/>
              </a:rPr>
              <a:t> and B</a:t>
            </a:r>
            <a:r>
              <a:rPr lang="it-IT" baseline="30000">
                <a:ea typeface="+mj-lt"/>
                <a:cs typeface="+mj-lt"/>
              </a:rPr>
              <a:t>0</a:t>
            </a:r>
            <a:r>
              <a:rPr lang="it-IT">
                <a:ea typeface="+mj-lt"/>
                <a:cs typeface="+mj-lt"/>
              </a:rPr>
              <a:t> </a:t>
            </a:r>
            <a:r>
              <a:rPr lang="it-IT" err="1">
                <a:ea typeface="+mj-lt"/>
                <a:cs typeface="+mj-lt"/>
              </a:rPr>
              <a:t>Meson</a:t>
            </a:r>
            <a:r>
              <a:rPr lang="it-IT">
                <a:ea typeface="+mj-lt"/>
                <a:cs typeface="+mj-lt"/>
              </a:rPr>
              <a:t> </a:t>
            </a:r>
            <a:r>
              <a:rPr lang="it-IT" err="1">
                <a:ea typeface="+mj-lt"/>
                <a:cs typeface="+mj-lt"/>
              </a:rPr>
              <a:t>Decay</a:t>
            </a:r>
            <a:endParaRPr lang="it-IT"/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CD6913-D85F-48CD-A761-9C4DF9C02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t="2030" r="941" b="5294"/>
          <a:stretch/>
        </p:blipFill>
        <p:spPr>
          <a:xfrm>
            <a:off x="862672" y="1129408"/>
            <a:ext cx="7378320" cy="5251937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0061DC6F-315F-8BF9-EE0D-8B540350EF97}"/>
              </a:ext>
            </a:extLst>
          </p:cNvPr>
          <p:cNvSpPr txBox="1"/>
          <p:nvPr/>
        </p:nvSpPr>
        <p:spPr>
          <a:xfrm>
            <a:off x="2845513" y="856460"/>
            <a:ext cx="67284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/>
              <a:t>Cern, </a:t>
            </a:r>
            <a:r>
              <a:rPr lang="en-US" sz="1000" err="1"/>
              <a:t>LHCb</a:t>
            </a:r>
            <a:r>
              <a:rPr lang="en-US" sz="1000"/>
              <a:t> experiment, </a:t>
            </a:r>
            <a:r>
              <a:rPr lang="en-US" sz="1000">
                <a:ea typeface="+mn-lt"/>
                <a:cs typeface="+mn-lt"/>
                <a:hlinkClick r:id="rId3"/>
              </a:rPr>
              <a:t>http://lhcb-public.web.cern.ch/en/Detector/Detector-en.html</a:t>
            </a:r>
            <a:endParaRPr lang="en-US" sz="1000">
              <a:ea typeface="+mn-lt"/>
              <a:cs typeface="+mn-lt"/>
            </a:endParaRPr>
          </a:p>
          <a:p>
            <a:endParaRPr lang="en-US" sz="1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62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FE8BD-40A8-477E-A69B-92EF5A1A8B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3998" y="504825"/>
                <a:ext cx="8596668" cy="647700"/>
              </a:xfrm>
            </p:spPr>
            <p:txBody>
              <a:bodyPr/>
              <a:lstStyle/>
              <a:p>
                <a:r>
                  <a:rPr lang="en-GB" dirty="0">
                    <a:ea typeface="+mj-lt"/>
                    <a:cs typeface="+mj-lt"/>
                  </a:rPr>
                  <a:t>Acceptance Fits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cos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𝜃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ℓ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 </m:t>
                    </m:r>
                  </m:oMath>
                </a14:m>
                <a:r>
                  <a:rPr lang="en-GB" dirty="0">
                    <a:ea typeface="+mj-lt"/>
                    <a:cs typeface="+mj-lt"/>
                  </a:rPr>
                  <a:t>(Normalised)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FE8BD-40A8-477E-A69B-92EF5A1A8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3998" y="504825"/>
                <a:ext cx="8596668" cy="647700"/>
              </a:xfrm>
              <a:blipFill>
                <a:blip r:embed="rId3"/>
                <a:stretch>
                  <a:fillRect l="-2199" t="-14151" b="-35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95A93D2-69C4-8741-B995-572755C8B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89" t="9359" r="8976"/>
          <a:stretch/>
        </p:blipFill>
        <p:spPr>
          <a:xfrm>
            <a:off x="-85725" y="1266311"/>
            <a:ext cx="9727510" cy="44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98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E41B90D-012A-4855-BBF9-1428672B61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3998" y="504825"/>
                <a:ext cx="8596668" cy="647700"/>
              </a:xfrm>
            </p:spPr>
            <p:txBody>
              <a:bodyPr/>
              <a:lstStyle/>
              <a:p>
                <a:r>
                  <a:rPr lang="en-GB" dirty="0">
                    <a:ea typeface="+mj-lt"/>
                    <a:cs typeface="+mj-lt"/>
                  </a:rPr>
                  <a:t>Acceptance Fits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cos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𝜃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𝐾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 </m:t>
                    </m:r>
                  </m:oMath>
                </a14:m>
                <a:r>
                  <a:rPr lang="en-GB" dirty="0">
                    <a:ea typeface="+mj-lt"/>
                    <a:cs typeface="+mj-lt"/>
                  </a:rPr>
                  <a:t>(Normalised)</a:t>
                </a:r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E41B90D-012A-4855-BBF9-1428672B61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3998" y="504825"/>
                <a:ext cx="8596668" cy="647700"/>
              </a:xfrm>
              <a:blipFill>
                <a:blip r:embed="rId2"/>
                <a:stretch>
                  <a:fillRect l="-2199" t="-14151" b="-35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248D04E-60D2-2D4B-8A01-79C858828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0" t="9102" r="8441"/>
          <a:stretch/>
        </p:blipFill>
        <p:spPr>
          <a:xfrm>
            <a:off x="0" y="1273419"/>
            <a:ext cx="9656029" cy="452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9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4C380EA-7770-42BE-A3A9-4F7FE86A49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3998" y="504825"/>
                <a:ext cx="8596668" cy="647700"/>
              </a:xfrm>
            </p:spPr>
            <p:txBody>
              <a:bodyPr/>
              <a:lstStyle/>
              <a:p>
                <a:r>
                  <a:rPr lang="en-GB" dirty="0">
                    <a:ea typeface="+mj-lt"/>
                    <a:cs typeface="+mj-lt"/>
                  </a:rPr>
                  <a:t>Acceptance Fits -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 </m:t>
                    </m:r>
                    <m:r>
                      <a:rPr lang="it-IT" i="1" dirty="0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𝜙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 </m:t>
                    </m:r>
                  </m:oMath>
                </a14:m>
                <a:r>
                  <a:rPr lang="en-GB" dirty="0">
                    <a:ea typeface="+mj-lt"/>
                    <a:cs typeface="+mj-lt"/>
                  </a:rPr>
                  <a:t>(Normalised)</a:t>
                </a:r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4C380EA-7770-42BE-A3A9-4F7FE86A4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3998" y="504825"/>
                <a:ext cx="8596668" cy="647700"/>
              </a:xfrm>
              <a:blipFill>
                <a:blip r:embed="rId2"/>
                <a:stretch>
                  <a:fillRect l="-2199" t="-14151" b="-35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FEA88EF1-BFE9-DB49-8873-0BC1009BD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7" t="9615" r="8760"/>
          <a:stretch/>
        </p:blipFill>
        <p:spPr>
          <a:xfrm>
            <a:off x="0" y="1298256"/>
            <a:ext cx="9586833" cy="44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52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1ACE4E-75B6-2647-82B0-FCFF5E4F8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>
                <a:solidFill>
                  <a:srgbClr val="00B0F0"/>
                </a:solidFill>
              </a:rPr>
              <a:t>Fitting</a:t>
            </a:r>
            <a:endParaRPr lang="en-US"/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1197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ADEA47-D188-0E4B-9816-FA6802579C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0446" y="152575"/>
                <a:ext cx="6665375" cy="70776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Parameterization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Decay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ADEA47-D188-0E4B-9816-FA6802579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0446" y="152575"/>
                <a:ext cx="6665375" cy="707764"/>
              </a:xfrm>
              <a:blipFill>
                <a:blip r:embed="rId2"/>
                <a:stretch>
                  <a:fillRect l="-2742" t="-12069" b="-241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0D9D3BF-7849-49FB-800C-62A8B7B0B623}"/>
                  </a:ext>
                </a:extLst>
              </p:cNvPr>
              <p:cNvSpPr txBox="1"/>
              <p:nvPr/>
            </p:nvSpPr>
            <p:spPr>
              <a:xfrm>
                <a:off x="158074" y="1068665"/>
                <a:ext cx="52757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/>
                  <a:t>The decay rate of the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baseline="30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it-IT" sz="18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𝐾</m:t>
                        </m:r>
                      </m:e>
                      <m:sup>
                        <m:r>
                          <a:rPr lang="it-IT" sz="18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r>
                      <a:rPr lang="en-US" sz="1800" i="1" baseline="30000" dirty="0">
                        <a:latin typeface="Cambria Math" panose="02040503050406030204" pitchFamily="18" charset="0"/>
                        <a:sym typeface="Wingdings" pitchFamily="2" charset="2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it-IT" sz="18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it-IT" sz="18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𝜇</m:t>
                        </m:r>
                      </m:e>
                      <m:sup>
                        <m:r>
                          <a:rPr lang="it-IT" sz="18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sz="18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it-IT" sz="18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𝜇</m:t>
                        </m:r>
                      </m:e>
                      <m:sup>
                        <m:r>
                          <a:rPr lang="it-IT" sz="18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 channel, </a:t>
                </a:r>
              </a:p>
              <a:p>
                <a:pPr algn="just"/>
                <a:r>
                  <a:rPr lang="en-US" dirty="0"/>
                  <a:t>as you know, depends on these angles</a:t>
                </a:r>
                <a:endParaRPr lang="en-GB" sz="1800" baseline="300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0D9D3BF-7849-49FB-800C-62A8B7B0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4" y="1068665"/>
                <a:ext cx="5275792" cy="646331"/>
              </a:xfrm>
              <a:prstGeom prst="rect">
                <a:avLst/>
              </a:prstGeom>
              <a:blipFill>
                <a:blip r:embed="rId3"/>
                <a:stretch>
                  <a:fillRect l="-1040" t="-5660" b="-13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78EB0C4-D6D4-4700-B925-555A3C0A3390}"/>
              </a:ext>
            </a:extLst>
          </p:cNvPr>
          <p:cNvSpPr txBox="1"/>
          <p:nvPr/>
        </p:nvSpPr>
        <p:spPr>
          <a:xfrm>
            <a:off x="7222517" y="3429000"/>
            <a:ext cx="1923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But HOW?</a:t>
            </a:r>
            <a:endParaRPr lang="en-GB" sz="28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236C039-5AF5-4190-B377-B96D8BE646BC}"/>
                  </a:ext>
                </a:extLst>
              </p:cNvPr>
              <p:cNvSpPr txBox="1"/>
              <p:nvPr/>
            </p:nvSpPr>
            <p:spPr>
              <a:xfrm>
                <a:off x="796635" y="5383893"/>
                <a:ext cx="471747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5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De Cian M. Track Reconstruction Efficiency and Analysis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05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05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105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GB" sz="105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it-IT" sz="105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05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GB" sz="105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∗0</m:t>
                        </m:r>
                      </m:sup>
                    </m:sSup>
                    <m:sSup>
                      <m:sSupPr>
                        <m:ctrlPr>
                          <a:rPr lang="it-IT" sz="105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05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p>
                        <m:r>
                          <a:rPr lang="en-GB" sz="105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sz="105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05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p>
                        <m:r>
                          <a:rPr lang="en-GB" sz="105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sz="105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at the </a:t>
                </a:r>
                <a:r>
                  <a:rPr lang="en-GB" sz="1050" dirty="0" err="1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LHCb</a:t>
                </a:r>
                <a:r>
                  <a:rPr lang="en-GB" sz="105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Experiment. 2013, Sep</a:t>
                </a:r>
                <a:endParaRPr lang="en-GB" sz="105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236C039-5AF5-4190-B377-B96D8BE6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35" y="5383893"/>
                <a:ext cx="4717474" cy="430887"/>
              </a:xfrm>
              <a:prstGeom prst="rect">
                <a:avLst/>
              </a:prstGeom>
              <a:blipFill>
                <a:blip r:embed="rId6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FDED604-31FA-4C94-8471-71C01441E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01" y="1903254"/>
            <a:ext cx="5341199" cy="34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3DC6F797-3C35-43F2-BA23-E6DF8982E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446" y="152575"/>
                <a:ext cx="6665375" cy="70776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en-US" dirty="0"/>
                  <a:t>Parameterization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Decay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3DC6F797-3C35-43F2-BA23-E6DF8982E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6" y="152575"/>
                <a:ext cx="6665375" cy="707764"/>
              </a:xfrm>
              <a:prstGeom prst="rect">
                <a:avLst/>
              </a:prstGeom>
              <a:blipFill>
                <a:blip r:embed="rId5"/>
                <a:stretch>
                  <a:fillRect l="-2742" t="-12069" b="-241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420C63E-E8EC-4B3E-91A9-75E247BF5AE4}"/>
                  </a:ext>
                </a:extLst>
              </p:cNvPr>
              <p:cNvSpPr txBox="1"/>
              <p:nvPr/>
            </p:nvSpPr>
            <p:spPr>
              <a:xfrm>
                <a:off x="478198" y="1240986"/>
                <a:ext cx="4359014" cy="618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6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it-IT" sz="160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it-IT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lang="it-IT" sz="1600" b="0" i="0" smtClean="0">
                                      <a:latin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420C63E-E8EC-4B3E-91A9-75E247BF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98" y="1240986"/>
                <a:ext cx="4359014" cy="618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7148A09-62E7-4332-82A2-183E838801F4}"/>
                  </a:ext>
                </a:extLst>
              </p:cNvPr>
              <p:cNvSpPr txBox="1"/>
              <p:nvPr/>
            </p:nvSpPr>
            <p:spPr>
              <a:xfrm>
                <a:off x="5006858" y="1234876"/>
                <a:ext cx="4555874" cy="710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6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acc>
                          <m:d>
                            <m:dPr>
                              <m:begChr m:val="["/>
                              <m:endChr m:val="]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1600" b="0" i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1600" b="0" i="0" smtClean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it-IT" sz="1600" b="0" i="0" smtClean="0">
                                      <a:latin typeface="Cambria Math" panose="02040503050406030204" pitchFamily="18" charset="0"/>
                                    </a:rPr>
                                    <m:t>∗0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32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7148A09-62E7-4332-82A2-183E8388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858" y="1234876"/>
                <a:ext cx="4555874" cy="7105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5815EDA-0991-4469-A9D5-068D7EC4EE6A}"/>
              </a:ext>
            </a:extLst>
          </p:cNvPr>
          <p:cNvCxnSpPr>
            <a:cxnSpLocks/>
          </p:cNvCxnSpPr>
          <p:nvPr/>
        </p:nvCxnSpPr>
        <p:spPr>
          <a:xfrm>
            <a:off x="2989487" y="2003468"/>
            <a:ext cx="0" cy="18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E224F57-3488-47BD-B213-22E38B54B24A}"/>
              </a:ext>
            </a:extLst>
          </p:cNvPr>
          <p:cNvCxnSpPr>
            <a:cxnSpLocks/>
          </p:cNvCxnSpPr>
          <p:nvPr/>
        </p:nvCxnSpPr>
        <p:spPr>
          <a:xfrm>
            <a:off x="6951599" y="2003468"/>
            <a:ext cx="0" cy="18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C4190CD-B7DA-4BC7-9323-AF4AB8C9824A}"/>
                  </a:ext>
                </a:extLst>
              </p:cNvPr>
              <p:cNvSpPr txBox="1"/>
              <p:nvPr/>
            </p:nvSpPr>
            <p:spPr>
              <a:xfrm>
                <a:off x="3950558" y="2522953"/>
                <a:ext cx="2017663" cy="634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C4190CD-B7DA-4BC7-9323-AF4AB8C98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558" y="2522953"/>
                <a:ext cx="2017663" cy="6344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226303D-70AB-4940-A114-A5A660822884}"/>
                  </a:ext>
                </a:extLst>
              </p:cNvPr>
              <p:cNvSpPr txBox="1"/>
              <p:nvPr/>
            </p:nvSpPr>
            <p:spPr>
              <a:xfrm>
                <a:off x="1231106" y="3963510"/>
                <a:ext cx="7551504" cy="942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2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  <m:r>
                            <a:rPr lang="it-IT" sz="2200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22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m:rPr>
                                  <m:lit/>
                                </m:r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20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den>
                      </m:f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226303D-70AB-4940-A114-A5A660822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106" y="3963510"/>
                <a:ext cx="7551504" cy="9422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magine 24">
            <a:extLst>
              <a:ext uri="{FF2B5EF4-FFF2-40B4-BE49-F238E27FC236}">
                <a16:creationId xmlns:a16="http://schemas.microsoft.com/office/drawing/2014/main" id="{8FED6C93-D03C-4F5C-A2B9-E49B52D604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721" y="5146078"/>
            <a:ext cx="8333237" cy="487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713649C-4630-4B8A-83D1-7ABD0AF76089}"/>
                  </a:ext>
                </a:extLst>
              </p:cNvPr>
              <p:cNvSpPr txBox="1"/>
              <p:nvPr/>
            </p:nvSpPr>
            <p:spPr>
              <a:xfrm>
                <a:off x="359794" y="5146078"/>
                <a:ext cx="7781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713649C-4630-4B8A-83D1-7ABD0AF76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94" y="5146078"/>
                <a:ext cx="7781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A3DCD06A-0E11-46E7-9703-435578064BE1}"/>
              </a:ext>
            </a:extLst>
          </p:cNvPr>
          <p:cNvSpPr/>
          <p:nvPr/>
        </p:nvSpPr>
        <p:spPr>
          <a:xfrm>
            <a:off x="3972866" y="2515228"/>
            <a:ext cx="2017663" cy="710579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424C9C-CA02-4457-AF5D-5C05F9E589A6}"/>
              </a:ext>
            </a:extLst>
          </p:cNvPr>
          <p:cNvSpPr txBox="1"/>
          <p:nvPr/>
        </p:nvSpPr>
        <p:spPr>
          <a:xfrm>
            <a:off x="10353307" y="6257836"/>
            <a:ext cx="2000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[De Cian, 2013]</a:t>
            </a:r>
          </a:p>
          <a:p>
            <a:r>
              <a:rPr lang="it-IT" sz="1100" dirty="0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[</a:t>
            </a:r>
            <a:r>
              <a:rPr lang="it-IT" sz="1100" dirty="0" err="1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Altmannshofer</a:t>
            </a:r>
            <a:r>
              <a:rPr lang="en-GB" sz="1100" dirty="0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 et al, 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2009]</a:t>
            </a:r>
          </a:p>
          <a:p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[</a:t>
            </a:r>
            <a:r>
              <a:rPr lang="en-GB" sz="1100" dirty="0" err="1">
                <a:solidFill>
                  <a:schemeClr val="bg1"/>
                </a:solidFill>
                <a:ea typeface="MS Mincho" panose="02020609040205080304" pitchFamily="49" charset="-128"/>
              </a:rPr>
              <a:t>Wehle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 et al, 2017]</a:t>
            </a:r>
          </a:p>
        </p:txBody>
      </p:sp>
    </p:spTree>
    <p:extLst>
      <p:ext uri="{BB962C8B-B14F-4D97-AF65-F5344CB8AC3E}">
        <p14:creationId xmlns:p14="http://schemas.microsoft.com/office/powerpoint/2010/main" val="398364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9" grpId="0"/>
      <p:bldP spid="23" grpId="0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8A22-8940-49B8-B4E3-DE50F919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51" y="1199548"/>
            <a:ext cx="4785489" cy="815028"/>
          </a:xfrm>
        </p:spPr>
        <p:txBody>
          <a:bodyPr/>
          <a:lstStyle/>
          <a:p>
            <a:r>
              <a:rPr lang="en-US" dirty="0"/>
              <a:t>Can we simplify this?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90A7-255A-4C8A-AD12-51843AB78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843" y="2164974"/>
            <a:ext cx="4490270" cy="39866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/>
                </a:solidFill>
              </a:rPr>
              <a:t>A: YES, assuming massless muons</a:t>
            </a:r>
          </a:p>
          <a:p>
            <a:pPr marL="0" indent="0">
              <a:buNone/>
            </a:pPr>
            <a:endParaRPr lang="en-US" b="1" dirty="0">
              <a:solidFill>
                <a:srgbClr val="B3563D"/>
              </a:solidFill>
            </a:endParaRPr>
          </a:p>
          <a:p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127001-3C9A-4FCC-82D6-6EFCB4ED2130}"/>
                  </a:ext>
                </a:extLst>
              </p:cNvPr>
              <p:cNvSpPr txBox="1"/>
              <p:nvPr/>
            </p:nvSpPr>
            <p:spPr>
              <a:xfrm>
                <a:off x="678458" y="4025418"/>
                <a:ext cx="6677158" cy="134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sz="1000" b="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2000" dirty="0"/>
                  <a:t>(from </a:t>
                </a:r>
                <a:r>
                  <a:rPr lang="it-IT" sz="2000" dirty="0" err="1"/>
                  <a:t>normalisation</a:t>
                </a:r>
                <a:r>
                  <a:rPr lang="it-IT" sz="2000" dirty="0"/>
                  <a:t> of </a:t>
                </a:r>
                <a:r>
                  <a:rPr lang="it-IT" sz="2000" dirty="0" err="1"/>
                  <a:t>dilepton</a:t>
                </a:r>
                <a:r>
                  <a:rPr lang="it-IT" sz="2000" dirty="0"/>
                  <a:t> mass </a:t>
                </a:r>
                <a:r>
                  <a:rPr lang="it-IT" sz="2000" dirty="0" err="1"/>
                  <a:t>distribution</a:t>
                </a:r>
                <a:r>
                  <a:rPr lang="it-IT" sz="2000" dirty="0"/>
                  <a:t>)</a:t>
                </a:r>
                <a:endParaRPr lang="en-GB" sz="2000" dirty="0"/>
              </a:p>
              <a:p>
                <a:endParaRPr lang="en-GB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it-IT" sz="2000" b="0" i="1" smtClean="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  <m:r>
                                <a:rPr lang="it-IT" sz="2000" b="0" i="0" smtClean="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2000" b="0" i="1" smtClean="0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 smtClean="0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it-IT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sz="20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d>
                      <m:r>
                        <a:rPr lang="en-GB" sz="20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it-IT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000" b="0" i="1" smtClean="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d>
                      <m:r>
                        <a:rPr lang="en-GB" sz="20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127001-3C9A-4FCC-82D6-6EFCB4ED2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58" y="4025418"/>
                <a:ext cx="6677158" cy="1346779"/>
              </a:xfrm>
              <a:prstGeom prst="rect">
                <a:avLst/>
              </a:prstGeom>
              <a:blipFill>
                <a:blip r:embed="rId2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>
            <a:extLst>
              <a:ext uri="{FF2B5EF4-FFF2-40B4-BE49-F238E27FC236}">
                <a16:creationId xmlns:a16="http://schemas.microsoft.com/office/drawing/2014/main" id="{3844C026-768B-4AFD-B0B4-228137BD0C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8954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DCDECC2-EAA9-4B3F-9B8A-F8AB2B49D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3" y="215758"/>
            <a:ext cx="8333237" cy="487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165D381-A31E-4DD0-B8D6-E8DFB4EAAA9F}"/>
                  </a:ext>
                </a:extLst>
              </p:cNvPr>
              <p:cNvSpPr txBox="1"/>
              <p:nvPr/>
            </p:nvSpPr>
            <p:spPr>
              <a:xfrm>
                <a:off x="-89321" y="216906"/>
                <a:ext cx="7781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165D381-A31E-4DD0-B8D6-E8DFB4EAA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9321" y="216906"/>
                <a:ext cx="7781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D9A92E0E-FAB6-4CA9-BFDF-ACE4A6D6D7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20" y="254920"/>
            <a:ext cx="405479" cy="412826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2C28C3C6-5EDE-4934-8B94-1893E9C2BDB7}"/>
              </a:ext>
            </a:extLst>
          </p:cNvPr>
          <p:cNvSpPr/>
          <p:nvPr/>
        </p:nvSpPr>
        <p:spPr>
          <a:xfrm>
            <a:off x="2476500" y="67262"/>
            <a:ext cx="2295525" cy="889142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magine 11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0A957C28-4545-4947-AD79-07E10151021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7" y="257276"/>
            <a:ext cx="453449" cy="46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4ED34C7-C18E-4B5A-9417-83514AE1C155}"/>
                  </a:ext>
                </a:extLst>
              </p:cNvPr>
              <p:cNvSpPr txBox="1"/>
              <p:nvPr/>
            </p:nvSpPr>
            <p:spPr>
              <a:xfrm>
                <a:off x="247186" y="55022"/>
                <a:ext cx="7781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4ED34C7-C18E-4B5A-9417-83514AE1C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86" y="55022"/>
                <a:ext cx="7781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D29292C-87E8-4415-AAE9-2D5ABDD3041C}"/>
                  </a:ext>
                </a:extLst>
              </p:cNvPr>
              <p:cNvSpPr txBox="1"/>
              <p:nvPr/>
            </p:nvSpPr>
            <p:spPr>
              <a:xfrm>
                <a:off x="678458" y="2672715"/>
                <a:ext cx="23063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𝑆</m:t>
                        </m:r>
                      </m:e>
                      <m:sub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6</m:t>
                        </m:r>
                      </m:sub>
                      <m:sup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GB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sz="2000" dirty="0"/>
                  <a:t>vanishes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D29292C-87E8-4415-AAE9-2D5ABDD30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58" y="2672715"/>
                <a:ext cx="2306320" cy="400110"/>
              </a:xfrm>
              <a:prstGeom prst="rect">
                <a:avLst/>
              </a:prstGeom>
              <a:blipFill>
                <a:blip r:embed="rId7"/>
                <a:stretch>
                  <a:fillRect l="-2375" t="-9091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6EE4B47-1EBE-4B18-ABC9-78063B3459AA}"/>
                  </a:ext>
                </a:extLst>
              </p:cNvPr>
              <p:cNvSpPr txBox="1"/>
              <p:nvPr/>
            </p:nvSpPr>
            <p:spPr>
              <a:xfrm>
                <a:off x="688843" y="3175039"/>
                <a:ext cx="17676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  <m:sSubSup>
                      <m:sSub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6EE4B47-1EBE-4B18-ABC9-78063B345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3" y="3175039"/>
                <a:ext cx="1767615" cy="400110"/>
              </a:xfrm>
              <a:prstGeom prst="rect">
                <a:avLst/>
              </a:prstGeom>
              <a:blipFill>
                <a:blip r:embed="rId8"/>
                <a:stretch>
                  <a:fillRect l="-3103" t="-4615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B0EC98D-D973-44A4-ABBB-7C0DC65F5499}"/>
                  </a:ext>
                </a:extLst>
              </p:cNvPr>
              <p:cNvSpPr txBox="1"/>
              <p:nvPr/>
            </p:nvSpPr>
            <p:spPr>
              <a:xfrm>
                <a:off x="678458" y="3677363"/>
                <a:ext cx="1778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B0EC98D-D973-44A4-ABBB-7C0DC65F5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58" y="3677363"/>
                <a:ext cx="1778000" cy="400110"/>
              </a:xfrm>
              <a:prstGeom prst="rect">
                <a:avLst/>
              </a:prstGeom>
              <a:blipFill>
                <a:blip r:embed="rId9"/>
                <a:stretch>
                  <a:fillRect l="-3082" t="-4545" b="-2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4A7578-30FD-493A-A66E-150AF6BC4E29}"/>
              </a:ext>
            </a:extLst>
          </p:cNvPr>
          <p:cNvSpPr txBox="1"/>
          <p:nvPr/>
        </p:nvSpPr>
        <p:spPr>
          <a:xfrm>
            <a:off x="10362832" y="6314986"/>
            <a:ext cx="2000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[</a:t>
            </a:r>
            <a:r>
              <a:rPr lang="it-IT" sz="1100" dirty="0" err="1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Altmannshofer</a:t>
            </a:r>
            <a:r>
              <a:rPr lang="en-GB" sz="1100" dirty="0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 et al, 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2009]</a:t>
            </a:r>
          </a:p>
          <a:p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[</a:t>
            </a:r>
            <a:r>
              <a:rPr lang="en-GB" sz="1100" dirty="0" err="1">
                <a:solidFill>
                  <a:schemeClr val="bg1"/>
                </a:solidFill>
                <a:ea typeface="MS Mincho" panose="02020609040205080304" pitchFamily="49" charset="-128"/>
              </a:rPr>
              <a:t>Wehle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 et al, 2017]</a:t>
            </a:r>
          </a:p>
        </p:txBody>
      </p:sp>
    </p:spTree>
    <p:extLst>
      <p:ext uri="{BB962C8B-B14F-4D97-AF65-F5344CB8AC3E}">
        <p14:creationId xmlns:p14="http://schemas.microsoft.com/office/powerpoint/2010/main" val="87456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11" grpId="0" animBg="1"/>
      <p:bldP spid="13" grpId="0"/>
      <p:bldP spid="15" grpId="0"/>
      <p:bldP spid="17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D3BCF-220E-A74C-A04B-9F22FD7B2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02537" cy="927316"/>
          </a:xfrm>
        </p:spPr>
        <p:txBody>
          <a:bodyPr>
            <a:normAutofit/>
          </a:bodyPr>
          <a:lstStyle/>
          <a:p>
            <a:r>
              <a:rPr lang="en-US" dirty="0"/>
              <a:t>CP – Averaged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45FC270-95C7-4F65-AFBC-49DF30F101AC}"/>
                  </a:ext>
                </a:extLst>
              </p:cNvPr>
              <p:cNvSpPr txBox="1"/>
              <p:nvPr/>
            </p:nvSpPr>
            <p:spPr>
              <a:xfrm>
                <a:off x="0" y="752769"/>
                <a:ext cx="10042357" cy="3574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</m:t>
                      </m:r>
                      <m:f>
                        <m:fPr>
                          <m:ctrlPr>
                            <a:rPr lang="it-IT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/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r>
                            <a:rPr lang="it-IT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𝜙</m:t>
                          </m:r>
                        </m:den>
                      </m:f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9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32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                                                   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+ </m:t>
                      </m:r>
                      <m:sSub>
                        <m:sSub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+ </m:t>
                      </m:r>
                      <m:sSub>
                        <m:sSub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m:rPr>
                          <m:sty m:val="p"/>
                        </m:rPr>
                        <a:rPr lang="it-IT" sz="160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𝓁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+ </m:t>
                      </m:r>
                      <m:sSub>
                        <m:sSub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].</m:t>
                      </m:r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45FC270-95C7-4F65-AFBC-49DF30F10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52769"/>
                <a:ext cx="10042357" cy="3574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ED30BDE-F62A-4761-B6D8-C00AF233F941}"/>
                  </a:ext>
                </a:extLst>
              </p:cNvPr>
              <p:cNvSpPr txBox="1"/>
              <p:nvPr/>
            </p:nvSpPr>
            <p:spPr>
              <a:xfrm>
                <a:off x="94291" y="3862883"/>
                <a:ext cx="3809554" cy="109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it-IT" sz="1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𝐹</m:t>
                        </m:r>
                      </m:e>
                      <m:sub>
                        <m:r>
                          <a:rPr lang="it-IT" sz="1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𝐿</m:t>
                        </m:r>
                      </m:sub>
                    </m:sSub>
                    <m:r>
                      <a:rPr lang="it-IT" sz="1500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is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the </a:t>
                </a:r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longitudinal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polarisation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 </a:t>
                </a:r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fraction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𝐾</m:t>
                        </m:r>
                      </m:e>
                      <m:sup>
                        <m: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∗</m:t>
                        </m:r>
                        <m: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sz="1500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:</a:t>
                </a:r>
                <a:endParaRPr lang="it-IT" sz="1500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5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it-IT" sz="1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it-IT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it-IT" sz="15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it-IT" sz="15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it-IT" sz="15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15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=4</m:t>
                      </m:r>
                      <m:sSubSup>
                        <m:sSubSup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sz="15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it-IT" sz="1500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ED30BDE-F62A-4761-B6D8-C00AF233F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1" y="3862883"/>
                <a:ext cx="3809554" cy="1099212"/>
              </a:xfrm>
              <a:prstGeom prst="rect">
                <a:avLst/>
              </a:prstGeom>
              <a:blipFill>
                <a:blip r:embed="rId3"/>
                <a:stretch>
                  <a:fillRect l="-640" t="-3889" r="-6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C58578-83C0-4A8F-BCF2-93971FC412EC}"/>
              </a:ext>
            </a:extLst>
          </p:cNvPr>
          <p:cNvSpPr txBox="1"/>
          <p:nvPr/>
        </p:nvSpPr>
        <p:spPr>
          <a:xfrm>
            <a:off x="10343782" y="6257836"/>
            <a:ext cx="2000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[De Cian, 2013]</a:t>
            </a:r>
          </a:p>
          <a:p>
            <a:r>
              <a:rPr lang="it-IT" sz="1100" dirty="0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[</a:t>
            </a:r>
            <a:r>
              <a:rPr lang="it-IT" sz="1100" dirty="0" err="1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Altmannshofer</a:t>
            </a:r>
            <a:r>
              <a:rPr lang="en-GB" sz="1100" dirty="0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 et al, 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2009]</a:t>
            </a:r>
          </a:p>
          <a:p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[</a:t>
            </a:r>
            <a:r>
              <a:rPr lang="en-GB" sz="1100" dirty="0" err="1">
                <a:solidFill>
                  <a:schemeClr val="bg1"/>
                </a:solidFill>
                <a:ea typeface="MS Mincho" panose="02020609040205080304" pitchFamily="49" charset="-128"/>
              </a:rPr>
              <a:t>Wehle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 et al, 2017]</a:t>
            </a:r>
          </a:p>
        </p:txBody>
      </p:sp>
    </p:spTree>
    <p:extLst>
      <p:ext uri="{BB962C8B-B14F-4D97-AF65-F5344CB8AC3E}">
        <p14:creationId xmlns:p14="http://schemas.microsoft.com/office/powerpoint/2010/main" val="652282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D3BCF-220E-A74C-A04B-9F22FD7B2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02537" cy="927316"/>
          </a:xfrm>
        </p:spPr>
        <p:txBody>
          <a:bodyPr>
            <a:normAutofit/>
          </a:bodyPr>
          <a:lstStyle/>
          <a:p>
            <a:r>
              <a:rPr lang="en-US" dirty="0"/>
              <a:t>CP – Averaged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45FC270-95C7-4F65-AFBC-49DF30F101AC}"/>
                  </a:ext>
                </a:extLst>
              </p:cNvPr>
              <p:cNvSpPr txBox="1"/>
              <p:nvPr/>
            </p:nvSpPr>
            <p:spPr>
              <a:xfrm>
                <a:off x="0" y="752769"/>
                <a:ext cx="10042357" cy="3574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</m:t>
                      </m:r>
                      <m:f>
                        <m:fPr>
                          <m:ctrlPr>
                            <a:rPr lang="it-IT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/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r>
                            <a:rPr lang="it-IT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𝜙</m:t>
                          </m:r>
                        </m:den>
                      </m:f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9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32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6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                                                   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6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F4910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F4910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F4910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FFCC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FFCC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FFCC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𝟔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𝟕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m:rPr>
                          <m:sty m:val="p"/>
                        </m:rPr>
                        <a:rPr lang="it-IT" sz="160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𝓁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6600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6600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6600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𝟖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CC00C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CC00C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CC00C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𝟗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].</m:t>
                      </m:r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45FC270-95C7-4F65-AFBC-49DF30F10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52769"/>
                <a:ext cx="10042357" cy="3574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788216-BFE7-4255-B391-20971D6D7EC6}"/>
              </a:ext>
            </a:extLst>
          </p:cNvPr>
          <p:cNvSpPr txBox="1"/>
          <p:nvPr/>
        </p:nvSpPr>
        <p:spPr>
          <a:xfrm>
            <a:off x="3903845" y="4166234"/>
            <a:ext cx="5511968" cy="1828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it-IT" sz="11500" dirty="0">
                <a:solidFill>
                  <a:schemeClr val="accent2">
                    <a:lumMod val="60000"/>
                    <a:lumOff val="40000"/>
                    <a:alpha val="34000"/>
                  </a:schemeClr>
                </a:solidFill>
                <a:effectLst/>
                <a:latin typeface="Arial Narrow" panose="020B0606020202030204" pitchFamily="34" charset="0"/>
                <a:ea typeface="MS Mincho" panose="02020609040205080304" pitchFamily="49" charset="-128"/>
              </a:rPr>
              <a:t>(</a:t>
            </a:r>
            <a:r>
              <a:rPr lang="it-IT" sz="9600" dirty="0">
                <a:solidFill>
                  <a:schemeClr val="accent2">
                    <a:lumMod val="60000"/>
                    <a:lumOff val="40000"/>
                    <a:alpha val="34000"/>
                  </a:schemeClr>
                </a:solidFill>
                <a:effectLst/>
                <a:latin typeface="Arial Narrow" panose="020B0606020202030204" pitchFamily="34" charset="0"/>
                <a:ea typeface="MS Mincho" panose="02020609040205080304" pitchFamily="49" charset="-128"/>
              </a:rPr>
              <a:t>               </a:t>
            </a:r>
            <a:r>
              <a:rPr lang="it-IT" sz="11500" dirty="0">
                <a:solidFill>
                  <a:schemeClr val="accent2">
                    <a:lumMod val="60000"/>
                    <a:lumOff val="40000"/>
                    <a:alpha val="34000"/>
                  </a:schemeClr>
                </a:solidFill>
                <a:effectLst/>
                <a:latin typeface="Arial Narrow" panose="020B0606020202030204" pitchFamily="34" charset="0"/>
                <a:ea typeface="MS Mincho" panose="02020609040205080304" pitchFamily="49" charset="-128"/>
              </a:rPr>
              <a:t>)</a:t>
            </a:r>
            <a:endParaRPr lang="it-IT" sz="5400" dirty="0">
              <a:solidFill>
                <a:schemeClr val="accent2">
                  <a:lumMod val="60000"/>
                  <a:lumOff val="40000"/>
                  <a:alpha val="34000"/>
                </a:schemeClr>
              </a:solidFill>
              <a:effectLst/>
              <a:latin typeface="Arial Narrow" panose="020B0606020202030204" pitchFamily="34" charset="0"/>
              <a:ea typeface="MS Mincho" panose="02020609040205080304" pitchFamily="49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1A40EBF-EA06-4535-AF44-36EA4E7B8D28}"/>
                  </a:ext>
                </a:extLst>
              </p:cNvPr>
              <p:cNvSpPr txBox="1"/>
              <p:nvPr/>
            </p:nvSpPr>
            <p:spPr>
              <a:xfrm>
                <a:off x="4394732" y="4630881"/>
                <a:ext cx="4530194" cy="1283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Frequent in literature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forward-backwards asymmetry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𝐹𝐵</m:t>
                        </m:r>
                      </m:sub>
                    </m:sSub>
                  </m:oMath>
                </a14:m>
                <a:r>
                  <a:rPr lang="en-GB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and transverse polarisation asymmetry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d>
                          <m:dPr>
                            <m:ctrlPr>
                              <a:rPr lang="it-IT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it-IT" sz="1400" i="1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:</a:t>
                </a:r>
              </a:p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𝐹𝐵</m:t>
                          </m:r>
                        </m:sub>
                      </m:sSub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it-IT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  </m:t>
                      </m:r>
                      <m:r>
                        <a:rPr lang="it-IT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</m:t>
                      </m:r>
                      <m:sSubSup>
                        <m:sSubSupPr>
                          <m:ctrlPr>
                            <a:rPr lang="it-IT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sub>
                        <m:sup>
                          <m:d>
                            <m:dPr>
                              <m:ctrlPr>
                                <a:rPr lang="it-IT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it-IT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it-IT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it-IT" sz="1400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1A40EBF-EA06-4535-AF44-36EA4E7B8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732" y="4630881"/>
                <a:ext cx="4530194" cy="1283878"/>
              </a:xfrm>
              <a:prstGeom prst="rect">
                <a:avLst/>
              </a:prstGeom>
              <a:blipFill>
                <a:blip r:embed="rId3"/>
                <a:stretch>
                  <a:fillRect l="-404" t="-952" r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D7D5477-603C-4593-843E-3D5E456956E8}"/>
                  </a:ext>
                </a:extLst>
              </p:cNvPr>
              <p:cNvSpPr txBox="1"/>
              <p:nvPr/>
            </p:nvSpPr>
            <p:spPr>
              <a:xfrm>
                <a:off x="94291" y="3862883"/>
                <a:ext cx="3809554" cy="109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5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it-IT" sz="15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𝑭</m:t>
                        </m:r>
                      </m:e>
                      <m:sub>
                        <m:r>
                          <a:rPr lang="it-IT" sz="15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𝑳</m:t>
                        </m:r>
                      </m:sub>
                    </m:sSub>
                    <m:r>
                      <a:rPr lang="it-IT" sz="1500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is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the </a:t>
                </a:r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longitudinal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polarisation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 </a:t>
                </a:r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fraction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𝐾</m:t>
                        </m:r>
                      </m:e>
                      <m:sup>
                        <m: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∗</m:t>
                        </m:r>
                        <m: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sz="1500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:</a:t>
                </a:r>
                <a:endParaRPr lang="it-IT" sz="1500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5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it-IT" sz="15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15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it-IT" sz="15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𝑳</m:t>
                          </m:r>
                        </m:sub>
                      </m:sSub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it-IT" sz="15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it-IT" sz="15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it-IT" sz="15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5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5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5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15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=4</m:t>
                      </m:r>
                      <m:sSubSup>
                        <m:sSubSup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sz="15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it-IT" sz="1500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D7D5477-603C-4593-843E-3D5E45695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1" y="3862883"/>
                <a:ext cx="3809554" cy="1099212"/>
              </a:xfrm>
              <a:prstGeom prst="rect">
                <a:avLst/>
              </a:prstGeom>
              <a:blipFill>
                <a:blip r:embed="rId4"/>
                <a:stretch>
                  <a:fillRect l="-640" t="-3889" r="-6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F687B69-41E1-46EA-A746-50964DB1061E}"/>
              </a:ext>
            </a:extLst>
          </p:cNvPr>
          <p:cNvSpPr txBox="1"/>
          <p:nvPr/>
        </p:nvSpPr>
        <p:spPr>
          <a:xfrm>
            <a:off x="10372357" y="6257836"/>
            <a:ext cx="2000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[De Cian, 2013]</a:t>
            </a:r>
          </a:p>
          <a:p>
            <a:r>
              <a:rPr lang="it-IT" sz="1100" dirty="0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[</a:t>
            </a:r>
            <a:r>
              <a:rPr lang="it-IT" sz="1100" dirty="0" err="1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Altmannshofer</a:t>
            </a:r>
            <a:r>
              <a:rPr lang="en-GB" sz="1100" dirty="0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 et al, 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2009]</a:t>
            </a:r>
          </a:p>
          <a:p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[</a:t>
            </a:r>
            <a:r>
              <a:rPr lang="en-GB" sz="1100" dirty="0" err="1">
                <a:solidFill>
                  <a:schemeClr val="bg1"/>
                </a:solidFill>
                <a:ea typeface="MS Mincho" panose="02020609040205080304" pitchFamily="49" charset="-128"/>
              </a:rPr>
              <a:t>Wehle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 et al, 2017]</a:t>
            </a:r>
          </a:p>
        </p:txBody>
      </p:sp>
    </p:spTree>
    <p:extLst>
      <p:ext uri="{BB962C8B-B14F-4D97-AF65-F5344CB8AC3E}">
        <p14:creationId xmlns:p14="http://schemas.microsoft.com/office/powerpoint/2010/main" val="165298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D3BCF-220E-A74C-A04B-9F22FD7B2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02537" cy="927316"/>
          </a:xfrm>
        </p:spPr>
        <p:txBody>
          <a:bodyPr>
            <a:normAutofit/>
          </a:bodyPr>
          <a:lstStyle/>
          <a:p>
            <a:r>
              <a:rPr lang="en-US" dirty="0"/>
              <a:t>CP – Averaged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45FC270-95C7-4F65-AFBC-49DF30F101AC}"/>
                  </a:ext>
                </a:extLst>
              </p:cNvPr>
              <p:cNvSpPr txBox="1"/>
              <p:nvPr/>
            </p:nvSpPr>
            <p:spPr>
              <a:xfrm>
                <a:off x="0" y="752769"/>
                <a:ext cx="10042357" cy="3805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</m:t>
                      </m:r>
                      <m:f>
                        <m:fPr>
                          <m:ctrlPr>
                            <a:rPr lang="it-IT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/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r>
                            <a:rPr lang="it-IT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𝜙</m:t>
                          </m:r>
                        </m:den>
                      </m:f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9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32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6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                                                   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6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F4910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F4910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F4910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FFCC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FFCC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FFCC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</m:t>
                      </m:r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it-IT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𝑭𝑩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𝟕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m:rPr>
                          <m:sty m:val="p"/>
                        </m:rPr>
                        <a:rPr lang="it-IT" sz="160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𝓁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6600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6600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6600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𝟖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  </m:t>
                      </m:r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CC00C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1" i="1">
                              <a:solidFill>
                                <a:srgbClr val="CC00C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600" b="1" i="1">
                              <a:solidFill>
                                <a:srgbClr val="CC00C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𝟗</m:t>
                          </m:r>
                        </m:sub>
                      </m:sSub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].</m:t>
                      </m:r>
                    </m:oMath>
                  </m:oMathPara>
                </a14:m>
                <a:endParaRPr lang="it-IT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45FC270-95C7-4F65-AFBC-49DF30F10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52769"/>
                <a:ext cx="10042357" cy="3805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BBCC10-86C6-4B1E-986F-EECC013FFF91}"/>
              </a:ext>
            </a:extLst>
          </p:cNvPr>
          <p:cNvSpPr txBox="1"/>
          <p:nvPr/>
        </p:nvSpPr>
        <p:spPr>
          <a:xfrm>
            <a:off x="3903845" y="4166234"/>
            <a:ext cx="5511968" cy="1828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it-IT" sz="11500" dirty="0">
                <a:solidFill>
                  <a:schemeClr val="accent2">
                    <a:lumMod val="60000"/>
                    <a:lumOff val="40000"/>
                    <a:alpha val="34000"/>
                  </a:schemeClr>
                </a:solidFill>
                <a:effectLst/>
                <a:latin typeface="Arial Narrow" panose="020B0606020202030204" pitchFamily="34" charset="0"/>
                <a:ea typeface="MS Mincho" panose="02020609040205080304" pitchFamily="49" charset="-128"/>
              </a:rPr>
              <a:t>(</a:t>
            </a:r>
            <a:r>
              <a:rPr lang="it-IT" sz="9600" dirty="0">
                <a:solidFill>
                  <a:schemeClr val="accent2">
                    <a:lumMod val="60000"/>
                    <a:lumOff val="40000"/>
                    <a:alpha val="34000"/>
                  </a:schemeClr>
                </a:solidFill>
                <a:effectLst/>
                <a:latin typeface="Arial Narrow" panose="020B0606020202030204" pitchFamily="34" charset="0"/>
                <a:ea typeface="MS Mincho" panose="02020609040205080304" pitchFamily="49" charset="-128"/>
              </a:rPr>
              <a:t>               </a:t>
            </a:r>
            <a:r>
              <a:rPr lang="it-IT" sz="11500" dirty="0">
                <a:solidFill>
                  <a:schemeClr val="accent2">
                    <a:lumMod val="60000"/>
                    <a:lumOff val="40000"/>
                    <a:alpha val="34000"/>
                  </a:schemeClr>
                </a:solidFill>
                <a:effectLst/>
                <a:latin typeface="Arial Narrow" panose="020B0606020202030204" pitchFamily="34" charset="0"/>
                <a:ea typeface="MS Mincho" panose="02020609040205080304" pitchFamily="49" charset="-128"/>
              </a:rPr>
              <a:t>)</a:t>
            </a:r>
            <a:endParaRPr lang="it-IT" sz="5400" dirty="0">
              <a:solidFill>
                <a:schemeClr val="accent2">
                  <a:lumMod val="60000"/>
                  <a:lumOff val="40000"/>
                  <a:alpha val="34000"/>
                </a:schemeClr>
              </a:solidFill>
              <a:effectLst/>
              <a:latin typeface="Arial Narrow" panose="020B0606020202030204" pitchFamily="34" charset="0"/>
              <a:ea typeface="MS Mincho" panose="02020609040205080304" pitchFamily="49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E28175B-819A-4B0B-B69C-B94859A0AE56}"/>
                  </a:ext>
                </a:extLst>
              </p:cNvPr>
              <p:cNvSpPr txBox="1"/>
              <p:nvPr/>
            </p:nvSpPr>
            <p:spPr>
              <a:xfrm>
                <a:off x="4394732" y="4630881"/>
                <a:ext cx="4530194" cy="1283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Frequent in literature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forward-backwards asymmetry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𝐹𝐵</m:t>
                        </m:r>
                      </m:sub>
                    </m:sSub>
                  </m:oMath>
                </a14:m>
                <a:r>
                  <a:rPr lang="en-GB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and transverse polarisation asymmetry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d>
                          <m:dPr>
                            <m:ctrlPr>
                              <a:rPr lang="it-IT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it-IT" sz="1400" i="1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:</a:t>
                </a:r>
              </a:p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𝐹𝐵</m:t>
                          </m:r>
                        </m:sub>
                      </m:sSub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it-IT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  </m:t>
                      </m:r>
                      <m:r>
                        <a:rPr lang="it-IT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</m:t>
                      </m:r>
                      <m:sSubSup>
                        <m:sSubSupPr>
                          <m:ctrlPr>
                            <a:rPr lang="it-IT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sub>
                        <m:sup>
                          <m:d>
                            <m:dPr>
                              <m:ctrlPr>
                                <a:rPr lang="it-IT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GB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it-IT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it-IT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it-IT" sz="1400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E28175B-819A-4B0B-B69C-B94859A0A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732" y="4630881"/>
                <a:ext cx="4530194" cy="1283878"/>
              </a:xfrm>
              <a:prstGeom prst="rect">
                <a:avLst/>
              </a:prstGeom>
              <a:blipFill>
                <a:blip r:embed="rId3"/>
                <a:stretch>
                  <a:fillRect l="-404" t="-952" r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9A7C4AD4-25E0-4835-83EB-6A517F78B1C8}"/>
                  </a:ext>
                </a:extLst>
              </p:cNvPr>
              <p:cNvSpPr txBox="1"/>
              <p:nvPr/>
            </p:nvSpPr>
            <p:spPr>
              <a:xfrm>
                <a:off x="94291" y="3862883"/>
                <a:ext cx="3809554" cy="109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5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it-IT" sz="15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𝑭</m:t>
                        </m:r>
                      </m:e>
                      <m:sub>
                        <m:r>
                          <a:rPr lang="it-IT" sz="15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𝑳</m:t>
                        </m:r>
                      </m:sub>
                    </m:sSub>
                    <m:r>
                      <a:rPr lang="it-IT" sz="1500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is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the </a:t>
                </a:r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longitudinal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</a:t>
                </a:r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polarisation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 </a:t>
                </a:r>
                <a:r>
                  <a:rPr lang="it-IT" sz="1500" i="1" dirty="0" err="1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fraction</a:t>
                </a:r>
                <a:r>
                  <a:rPr lang="it-IT" sz="1500" i="1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𝐾</m:t>
                        </m:r>
                      </m:e>
                      <m:sup>
                        <m: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Cambria Math" panose="02040503050406030204" pitchFamily="18" charset="0"/>
                          </a:rPr>
                          <m:t>∗</m:t>
                        </m:r>
                        <m:r>
                          <a:rPr lang="it-IT" sz="1500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sz="1500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:</a:t>
                </a:r>
                <a:endParaRPr lang="it-IT" sz="1500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5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it-IT" sz="15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15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it-IT" sz="15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𝑳</m:t>
                          </m:r>
                        </m:sub>
                      </m:sSub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it-IT" sz="15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it-IT" sz="15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it-IT" sz="15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5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5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5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15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GB" sz="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=4</m:t>
                      </m:r>
                      <m:sSubSup>
                        <m:sSubSupPr>
                          <m:ctrlPr>
                            <a:rPr lang="it-IT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sz="15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it-IT" sz="1500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9A7C4AD4-25E0-4835-83EB-6A517F78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1" y="3862883"/>
                <a:ext cx="3809554" cy="1099212"/>
              </a:xfrm>
              <a:prstGeom prst="rect">
                <a:avLst/>
              </a:prstGeom>
              <a:blipFill>
                <a:blip r:embed="rId4"/>
                <a:stretch>
                  <a:fillRect l="-640" t="-3889" r="-6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4CBF04-53BB-4F6C-8CC8-AB042B145C59}"/>
              </a:ext>
            </a:extLst>
          </p:cNvPr>
          <p:cNvSpPr txBox="1"/>
          <p:nvPr/>
        </p:nvSpPr>
        <p:spPr>
          <a:xfrm>
            <a:off x="10362832" y="6257836"/>
            <a:ext cx="2000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[De Cian, 2013]</a:t>
            </a:r>
          </a:p>
          <a:p>
            <a:r>
              <a:rPr lang="it-IT" sz="1100" dirty="0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[</a:t>
            </a:r>
            <a:r>
              <a:rPr lang="it-IT" sz="1100" dirty="0" err="1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Altmannshofer</a:t>
            </a:r>
            <a:r>
              <a:rPr lang="en-GB" sz="1100" dirty="0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 et al, 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2009]</a:t>
            </a:r>
          </a:p>
          <a:p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[</a:t>
            </a:r>
            <a:r>
              <a:rPr lang="en-GB" sz="1100" dirty="0" err="1">
                <a:solidFill>
                  <a:schemeClr val="bg1"/>
                </a:solidFill>
                <a:ea typeface="MS Mincho" panose="02020609040205080304" pitchFamily="49" charset="-128"/>
              </a:rPr>
              <a:t>Wehle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 et al, 2017]</a:t>
            </a:r>
          </a:p>
        </p:txBody>
      </p:sp>
    </p:spTree>
    <p:extLst>
      <p:ext uri="{BB962C8B-B14F-4D97-AF65-F5344CB8AC3E}">
        <p14:creationId xmlns:p14="http://schemas.microsoft.com/office/powerpoint/2010/main" val="2915423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6583-D7A3-4813-A573-D592F1ED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65"/>
            <a:ext cx="4724400" cy="776560"/>
          </a:xfrm>
        </p:spPr>
        <p:txBody>
          <a:bodyPr/>
          <a:lstStyle/>
          <a:p>
            <a:pPr algn="ctr"/>
            <a:r>
              <a:rPr lang="en-GB" dirty="0"/>
              <a:t>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6C1E-DFBB-41CF-BF3C-4CAD99580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970" y="1156134"/>
            <a:ext cx="8596668" cy="10752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Initially we formed 2 subgroups: research and programming.</a:t>
            </a:r>
          </a:p>
          <a:p>
            <a:r>
              <a:rPr lang="en-GB"/>
              <a:t>In Week 2, researchers and programmers split into 4 subgroups: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0AE6C6D-832C-40B2-8531-28CA2987CAD8}"/>
              </a:ext>
            </a:extLst>
          </p:cNvPr>
          <p:cNvSpPr/>
          <p:nvPr/>
        </p:nvSpPr>
        <p:spPr>
          <a:xfrm>
            <a:off x="476654" y="2251714"/>
            <a:ext cx="4087479" cy="1390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54BB2D6-BCA5-42B1-ADCC-8DEC51B0C70D}"/>
              </a:ext>
            </a:extLst>
          </p:cNvPr>
          <p:cNvSpPr/>
          <p:nvPr/>
        </p:nvSpPr>
        <p:spPr>
          <a:xfrm>
            <a:off x="476654" y="4189692"/>
            <a:ext cx="4087479" cy="1390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7010371-BBD8-4A53-A29A-3AA565540FCA}"/>
                  </a:ext>
                </a:extLst>
              </p:cNvPr>
              <p:cNvSpPr txBox="1"/>
              <p:nvPr/>
            </p:nvSpPr>
            <p:spPr>
              <a:xfrm>
                <a:off x="544747" y="2318052"/>
                <a:ext cx="3960425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>
                    <a:solidFill>
                      <a:schemeClr val="bg1"/>
                    </a:solidFill>
                  </a:rPr>
                  <a:t>Classification</a:t>
                </a:r>
              </a:p>
              <a:p>
                <a:pPr algn="ctr"/>
                <a:r>
                  <a:rPr lang="en-GB" sz="1600">
                    <a:solidFill>
                      <a:schemeClr val="bg1"/>
                    </a:solidFill>
                  </a:rPr>
                  <a:t>Separate “our” decay events from background, including competing decay channels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bg1"/>
                    </a:solidFill>
                  </a:rPr>
                  <a:t> decay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7010371-BBD8-4A53-A29A-3AA565540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47" y="2318052"/>
                <a:ext cx="3960425" cy="1138773"/>
              </a:xfrm>
              <a:prstGeom prst="rect">
                <a:avLst/>
              </a:prstGeom>
              <a:blipFill>
                <a:blip r:embed="rId2"/>
                <a:stretch>
                  <a:fillRect t="-3209" r="-615" b="-5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E05280A-AE7B-4521-AB78-66D5D483620C}"/>
              </a:ext>
            </a:extLst>
          </p:cNvPr>
          <p:cNvSpPr/>
          <p:nvPr/>
        </p:nvSpPr>
        <p:spPr>
          <a:xfrm>
            <a:off x="5323018" y="4176199"/>
            <a:ext cx="4087479" cy="1390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4785C27-58ED-4FB7-A827-613A0592CFA8}"/>
              </a:ext>
            </a:extLst>
          </p:cNvPr>
          <p:cNvSpPr/>
          <p:nvPr/>
        </p:nvSpPr>
        <p:spPr>
          <a:xfrm>
            <a:off x="5360712" y="2251714"/>
            <a:ext cx="4052313" cy="1390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CDC2642-25DB-470B-BBCB-07BA4651532C}"/>
                  </a:ext>
                </a:extLst>
              </p:cNvPr>
              <p:cNvSpPr txBox="1"/>
              <p:nvPr/>
            </p:nvSpPr>
            <p:spPr>
              <a:xfrm>
                <a:off x="5484179" y="2318051"/>
                <a:ext cx="3805377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>
                    <a:solidFill>
                      <a:schemeClr val="bg1"/>
                    </a:solidFill>
                  </a:rPr>
                  <a:t>Acceptance</a:t>
                </a:r>
              </a:p>
              <a:p>
                <a:pPr algn="ctr"/>
                <a:r>
                  <a:rPr lang="en-GB" sz="1600">
                    <a:solidFill>
                      <a:schemeClr val="bg1"/>
                    </a:solidFill>
                  </a:rPr>
                  <a:t>Fit a polynomial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GB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GB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1600" dirty="0">
                    <a:solidFill>
                      <a:schemeClr val="bg1"/>
                    </a:solidFill>
                  </a:rPr>
                  <a:t> accounting for experimental interference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CDC2642-25DB-470B-BBCB-07BA46515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179" y="2318051"/>
                <a:ext cx="3805377" cy="1138773"/>
              </a:xfrm>
              <a:prstGeom prst="rect">
                <a:avLst/>
              </a:prstGeom>
              <a:blipFill>
                <a:blip r:embed="rId3"/>
                <a:stretch>
                  <a:fillRect t="-3209" b="-5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FC1A8F-03BA-422D-89DD-F94FB4C8CE67}"/>
              </a:ext>
            </a:extLst>
          </p:cNvPr>
          <p:cNvSpPr txBox="1"/>
          <p:nvPr/>
        </p:nvSpPr>
        <p:spPr>
          <a:xfrm>
            <a:off x="476654" y="4274257"/>
            <a:ext cx="396042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>
                <a:solidFill>
                  <a:schemeClr val="bg1"/>
                </a:solidFill>
              </a:rPr>
              <a:t>Fitting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Fit</a:t>
            </a:r>
            <a:r>
              <a:rPr lang="en-GB" sz="1600">
                <a:solidFill>
                  <a:schemeClr val="bg1"/>
                </a:solidFill>
              </a:rPr>
              <a:t> classified data to theoretical distributions to extract optimised parameters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1FCEA9-E0A3-4134-AFF2-049AD8F135F6}"/>
              </a:ext>
            </a:extLst>
          </p:cNvPr>
          <p:cNvSpPr txBox="1"/>
          <p:nvPr/>
        </p:nvSpPr>
        <p:spPr>
          <a:xfrm>
            <a:off x="5323018" y="4275373"/>
            <a:ext cx="396042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>
                <a:solidFill>
                  <a:schemeClr val="bg1"/>
                </a:solidFill>
              </a:rPr>
              <a:t>Uncertainties</a:t>
            </a:r>
          </a:p>
          <a:p>
            <a:pPr algn="ctr"/>
            <a:r>
              <a:rPr lang="en-GB" sz="1600">
                <a:solidFill>
                  <a:schemeClr val="bg1"/>
                </a:solidFill>
              </a:rPr>
              <a:t>Investigate sources of uncertainties, estimate and propagate them through tasks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47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5DF8F46-9A55-4433-8E5F-BA4E67DF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" y="1023570"/>
            <a:ext cx="5035344" cy="672340"/>
          </a:xfrm>
        </p:spPr>
        <p:txBody>
          <a:bodyPr>
            <a:normAutofit/>
          </a:bodyPr>
          <a:lstStyle/>
          <a:p>
            <a:r>
              <a:rPr lang="en-US" dirty="0"/>
              <a:t>How do we find them?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02A7F-A4B8-4873-AE32-D04E64E0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3" y="1680449"/>
            <a:ext cx="7161742" cy="577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First, project: integrate, integrate and integrate!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7B863C-4FAB-432D-9C9D-BA5E2D0F1C98}"/>
                  </a:ext>
                </a:extLst>
              </p:cNvPr>
              <p:cNvSpPr txBox="1"/>
              <p:nvPr/>
            </p:nvSpPr>
            <p:spPr>
              <a:xfrm>
                <a:off x="2489820" y="413022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7B863C-4FAB-432D-9C9D-BA5E2D0F1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20" y="413022"/>
                <a:ext cx="603115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94806E7-8DE9-4A43-80B0-E81C549ACC6C}"/>
                  </a:ext>
                </a:extLst>
              </p:cNvPr>
              <p:cNvSpPr txBox="1"/>
              <p:nvPr/>
            </p:nvSpPr>
            <p:spPr>
              <a:xfrm>
                <a:off x="622110" y="366856"/>
                <a:ext cx="18514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Observables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94806E7-8DE9-4A43-80B0-E81C549AC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0" y="366856"/>
                <a:ext cx="1851499" cy="461665"/>
              </a:xfrm>
              <a:prstGeom prst="rect">
                <a:avLst/>
              </a:prstGeom>
              <a:blipFill>
                <a:blip r:embed="rId3"/>
                <a:stretch>
                  <a:fillRect l="-9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088DF9F-9220-45A3-9017-06B89AD32156}"/>
                  </a:ext>
                </a:extLst>
              </p:cNvPr>
              <p:cNvSpPr txBox="1"/>
              <p:nvPr/>
            </p:nvSpPr>
            <p:spPr>
              <a:xfrm>
                <a:off x="3092935" y="413022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088DF9F-9220-45A3-9017-06B89AD32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935" y="413022"/>
                <a:ext cx="603115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284021B-873D-4C8B-99B8-9EA86E18A145}"/>
                  </a:ext>
                </a:extLst>
              </p:cNvPr>
              <p:cNvSpPr txBox="1"/>
              <p:nvPr/>
            </p:nvSpPr>
            <p:spPr>
              <a:xfrm>
                <a:off x="3679834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F4910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F4910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F4910C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284021B-873D-4C8B-99B8-9EA86E18A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834" y="412215"/>
                <a:ext cx="603115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A5EAD83-52D1-473A-972D-0AC5576497BE}"/>
                  </a:ext>
                </a:extLst>
              </p:cNvPr>
              <p:cNvSpPr txBox="1"/>
              <p:nvPr/>
            </p:nvSpPr>
            <p:spPr>
              <a:xfrm>
                <a:off x="4299160" y="415868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A5EAD83-52D1-473A-972D-0AC557649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60" y="415868"/>
                <a:ext cx="603115" cy="369332"/>
              </a:xfrm>
              <a:prstGeom prst="rect">
                <a:avLst/>
              </a:prstGeom>
              <a:blipFill>
                <a:blip r:embed="rId6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7FB02F9-B124-4FA4-9AE3-5A786B92103F}"/>
                  </a:ext>
                </a:extLst>
              </p:cNvPr>
              <p:cNvSpPr txBox="1"/>
              <p:nvPr/>
            </p:nvSpPr>
            <p:spPr>
              <a:xfrm>
                <a:off x="4920104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𝑭𝑩</m:t>
                          </m:r>
                        </m:sub>
                      </m:sSub>
                      <m:r>
                        <a:rPr lang="it-IT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it-IT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7FB02F9-B124-4FA4-9AE3-5A786B92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104" y="412215"/>
                <a:ext cx="603115" cy="369332"/>
              </a:xfrm>
              <a:prstGeom prst="rect">
                <a:avLst/>
              </a:prstGeom>
              <a:blipFill>
                <a:blip r:embed="rId7"/>
                <a:stretch>
                  <a:fillRect l="-17172" r="-106061" b="-3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934EFBE-3691-479F-AC2F-D996F3016690}"/>
                  </a:ext>
                </a:extLst>
              </p:cNvPr>
              <p:cNvSpPr txBox="1"/>
              <p:nvPr/>
            </p:nvSpPr>
            <p:spPr>
              <a:xfrm>
                <a:off x="6000907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934EFBE-3691-479F-AC2F-D996F3016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07" y="412215"/>
                <a:ext cx="603115" cy="369332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B76F9C1-78C0-4DBD-977F-A576D2D3628A}"/>
                  </a:ext>
                </a:extLst>
              </p:cNvPr>
              <p:cNvSpPr txBox="1"/>
              <p:nvPr/>
            </p:nvSpPr>
            <p:spPr>
              <a:xfrm>
                <a:off x="6623838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B76F9C1-78C0-4DBD-977F-A576D2D36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38" y="412215"/>
                <a:ext cx="603115" cy="369332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AF97217-52A5-42CB-B9F3-B7C7F1FC9452}"/>
                  </a:ext>
                </a:extLst>
              </p:cNvPr>
              <p:cNvSpPr txBox="1"/>
              <p:nvPr/>
            </p:nvSpPr>
            <p:spPr>
              <a:xfrm>
                <a:off x="7296083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AF97217-52A5-42CB-B9F3-B7C7F1FC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083" y="412215"/>
                <a:ext cx="603115" cy="369332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80CB93F-56E8-4A0A-834C-A84D1E3D48ED}"/>
                  </a:ext>
                </a:extLst>
              </p:cNvPr>
              <p:cNvSpPr txBox="1"/>
              <p:nvPr/>
            </p:nvSpPr>
            <p:spPr>
              <a:xfrm>
                <a:off x="1814262" y="2496246"/>
                <a:ext cx="7872663" cy="839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Γ</m:t>
                          </m:r>
                          <m:r>
                            <a:rPr lang="it-IT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it-IT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Γ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Γ</m:t>
                              </m:r>
                              <m:r>
                                <a:rPr lang="it-IT" sz="1800" b="0" i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it-IT" sz="18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18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it-IT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sSub>
                                <m:sSubPr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8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8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sSub>
                                <m:sSubPr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8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it-IT" sz="18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𝑭𝑩</m:t>
                          </m:r>
                        </m:sub>
                      </m:sSub>
                      <m:func>
                        <m:func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it-IT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80CB93F-56E8-4A0A-834C-A84D1E3D4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262" y="2496246"/>
                <a:ext cx="7872663" cy="8397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2ABA989-36A7-4751-A751-C1700FF9CBC1}"/>
                  </a:ext>
                </a:extLst>
              </p:cNvPr>
              <p:cNvSpPr txBox="1"/>
              <p:nvPr/>
            </p:nvSpPr>
            <p:spPr>
              <a:xfrm>
                <a:off x="1905001" y="3518783"/>
                <a:ext cx="6195268" cy="694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Γ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Γ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Γ</m:t>
                              </m:r>
                              <m:r>
                                <a:rPr lang="it-IT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sz="18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18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8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8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sSub>
                                <m:sSubPr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2ABA989-36A7-4751-A751-C1700FF9C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3518783"/>
                <a:ext cx="6195268" cy="6948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34941D6-861F-4FDA-A37D-DFA6CFD9AFE5}"/>
                  </a:ext>
                </a:extLst>
              </p:cNvPr>
              <p:cNvSpPr txBox="1"/>
              <p:nvPr/>
            </p:nvSpPr>
            <p:spPr>
              <a:xfrm>
                <a:off x="1857375" y="4497925"/>
                <a:ext cx="5638800" cy="694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Γ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Γ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Γ</m:t>
                              </m:r>
                              <m:r>
                                <a:rPr lang="it-IT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den>
                      </m:f>
                      <m:r>
                        <a:rPr lang="it-IT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</m:t>
                      </m:r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it-IT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it-IT" sz="1800" b="1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it-IT" sz="18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1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it-IT" b="1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34941D6-861F-4FDA-A37D-DFA6CFD9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75" y="4497925"/>
                <a:ext cx="5638800" cy="6949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7AB5847-EA57-46BB-9D4A-7B0FEB439170}"/>
                  </a:ext>
                </a:extLst>
              </p:cNvPr>
              <p:cNvSpPr txBox="1"/>
              <p:nvPr/>
            </p:nvSpPr>
            <p:spPr>
              <a:xfrm>
                <a:off x="392906" y="2605280"/>
                <a:ext cx="1559719" cy="475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𝑣𝑒𝑟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groupCh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7AB5847-EA57-46BB-9D4A-7B0FEB439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06" y="2605280"/>
                <a:ext cx="1559719" cy="475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351B22C-3961-4B20-A696-514DC3E6A2B9}"/>
                  </a:ext>
                </a:extLst>
              </p:cNvPr>
              <p:cNvSpPr txBox="1"/>
              <p:nvPr/>
            </p:nvSpPr>
            <p:spPr>
              <a:xfrm>
                <a:off x="440531" y="3594789"/>
                <a:ext cx="1512094" cy="477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𝑣𝑒𝑟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groupCh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351B22C-3961-4B20-A696-514DC3E6A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31" y="3594789"/>
                <a:ext cx="1512094" cy="4773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8BF2A0A2-6747-45D7-B4F5-2C61459E9618}"/>
                  </a:ext>
                </a:extLst>
              </p:cNvPr>
              <p:cNvSpPr txBox="1"/>
              <p:nvPr/>
            </p:nvSpPr>
            <p:spPr>
              <a:xfrm>
                <a:off x="440531" y="4567071"/>
                <a:ext cx="1512094" cy="477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𝑣𝑒𝑟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8BF2A0A2-6747-45D7-B4F5-2C61459E9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31" y="4567071"/>
                <a:ext cx="1512094" cy="4773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magine 24">
            <a:extLst>
              <a:ext uri="{FF2B5EF4-FFF2-40B4-BE49-F238E27FC236}">
                <a16:creationId xmlns:a16="http://schemas.microsoft.com/office/drawing/2014/main" id="{BE49C151-DDB6-4622-8916-60F1BA55456F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1000"/>
          </a:blip>
          <a:stretch>
            <a:fillRect/>
          </a:stretch>
        </p:blipFill>
        <p:spPr>
          <a:xfrm>
            <a:off x="2602260" y="449508"/>
            <a:ext cx="505998" cy="50599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5EF2FD9-47DC-45FB-9ECE-E700E1FEA017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1000"/>
          </a:blip>
          <a:stretch>
            <a:fillRect/>
          </a:stretch>
        </p:blipFill>
        <p:spPr>
          <a:xfrm>
            <a:off x="5186403" y="412215"/>
            <a:ext cx="505998" cy="50599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BB67DBE7-5A60-488F-8A54-52792E7A3302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1000"/>
          </a:blip>
          <a:stretch>
            <a:fillRect/>
          </a:stretch>
        </p:blipFill>
        <p:spPr>
          <a:xfrm>
            <a:off x="3173836" y="420048"/>
            <a:ext cx="505998" cy="50599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1651A23-72AE-4BB9-B0AB-1A9BF8111617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1000"/>
          </a:blip>
          <a:stretch>
            <a:fillRect/>
          </a:stretch>
        </p:blipFill>
        <p:spPr>
          <a:xfrm>
            <a:off x="7363113" y="401660"/>
            <a:ext cx="505998" cy="50599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4A97519-DA29-476A-95FB-B3E10067D443}"/>
              </a:ext>
            </a:extLst>
          </p:cNvPr>
          <p:cNvSpPr txBox="1"/>
          <p:nvPr/>
        </p:nvSpPr>
        <p:spPr>
          <a:xfrm>
            <a:off x="11010532" y="6517184"/>
            <a:ext cx="2000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[De Cian, 2013]</a:t>
            </a:r>
          </a:p>
        </p:txBody>
      </p:sp>
    </p:spTree>
    <p:extLst>
      <p:ext uri="{BB962C8B-B14F-4D97-AF65-F5344CB8AC3E}">
        <p14:creationId xmlns:p14="http://schemas.microsoft.com/office/powerpoint/2010/main" val="126291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6" grpId="0"/>
      <p:bldP spid="18" grpId="0"/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4D21C36-8DB2-4CFB-A8EC-E538A6C241AE}"/>
                  </a:ext>
                </a:extLst>
              </p:cNvPr>
              <p:cNvSpPr txBox="1"/>
              <p:nvPr/>
            </p:nvSpPr>
            <p:spPr>
              <a:xfrm>
                <a:off x="2271331" y="1799655"/>
                <a:ext cx="7245150" cy="159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3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r>
                            <a:rPr lang="it-IT" sz="13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𝜙</m:t>
                          </m:r>
                        </m:den>
                      </m:f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9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8</m:t>
                          </m:r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3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</m:t>
                      </m:r>
                    </m:oMath>
                  </m:oMathPara>
                </a14:m>
                <a:endParaRPr lang="it-IT" sz="13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                                      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3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it-IT" sz="13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</m:t>
                      </m:r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rgbClr val="F4910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rgbClr val="F4910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rgbClr val="F4910C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4D21C36-8DB2-4CFB-A8EC-E538A6C24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331" y="1799655"/>
                <a:ext cx="7245150" cy="15921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49DB0AC-6219-4FCA-A545-E8C312727175}"/>
                  </a:ext>
                </a:extLst>
              </p:cNvPr>
              <p:cNvSpPr txBox="1"/>
              <p:nvPr/>
            </p:nvSpPr>
            <p:spPr>
              <a:xfrm>
                <a:off x="2489820" y="413022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49DB0AC-6219-4FCA-A545-E8C31272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20" y="413022"/>
                <a:ext cx="603115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DAB75A1-5A92-4FF3-B28C-EC9554639B2C}"/>
                  </a:ext>
                </a:extLst>
              </p:cNvPr>
              <p:cNvSpPr txBox="1"/>
              <p:nvPr/>
            </p:nvSpPr>
            <p:spPr>
              <a:xfrm>
                <a:off x="622110" y="366856"/>
                <a:ext cx="18514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Observables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DAB75A1-5A92-4FF3-B28C-EC9554639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0" y="366856"/>
                <a:ext cx="1851499" cy="461665"/>
              </a:xfrm>
              <a:prstGeom prst="rect">
                <a:avLst/>
              </a:prstGeom>
              <a:blipFill>
                <a:blip r:embed="rId4"/>
                <a:stretch>
                  <a:fillRect l="-9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E12C0C6-7646-4D53-BC14-A5710130AC79}"/>
                  </a:ext>
                </a:extLst>
              </p:cNvPr>
              <p:cNvSpPr txBox="1"/>
              <p:nvPr/>
            </p:nvSpPr>
            <p:spPr>
              <a:xfrm>
                <a:off x="3092935" y="413022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E12C0C6-7646-4D53-BC14-A5710130A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935" y="413022"/>
                <a:ext cx="603115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6D4FCBD-0FDE-451B-93AA-7C6504906D28}"/>
                  </a:ext>
                </a:extLst>
              </p:cNvPr>
              <p:cNvSpPr txBox="1"/>
              <p:nvPr/>
            </p:nvSpPr>
            <p:spPr>
              <a:xfrm>
                <a:off x="3679834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F4910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F4910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F4910C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6D4FCBD-0FDE-451B-93AA-7C6504906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834" y="412215"/>
                <a:ext cx="603115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BE76B43-8DFD-499C-9F7B-D8B0DF2695CF}"/>
                  </a:ext>
                </a:extLst>
              </p:cNvPr>
              <p:cNvSpPr txBox="1"/>
              <p:nvPr/>
            </p:nvSpPr>
            <p:spPr>
              <a:xfrm>
                <a:off x="4299160" y="396818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BE76B43-8DFD-499C-9F7B-D8B0DF269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60" y="396818"/>
                <a:ext cx="603115" cy="369332"/>
              </a:xfrm>
              <a:prstGeom prst="rect">
                <a:avLst/>
              </a:prstGeom>
              <a:blipFill>
                <a:blip r:embed="rId7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magine 23">
            <a:extLst>
              <a:ext uri="{FF2B5EF4-FFF2-40B4-BE49-F238E27FC236}">
                <a16:creationId xmlns:a16="http://schemas.microsoft.com/office/drawing/2014/main" id="{E6F524D5-F5C4-4ECE-8592-C3E8D5AF680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1000"/>
          </a:blip>
          <a:stretch>
            <a:fillRect/>
          </a:stretch>
        </p:blipFill>
        <p:spPr>
          <a:xfrm>
            <a:off x="2602260" y="449508"/>
            <a:ext cx="505998" cy="50599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D160824-8FAA-4762-B524-D163726FF0A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1000"/>
          </a:blip>
          <a:stretch>
            <a:fillRect/>
          </a:stretch>
        </p:blipFill>
        <p:spPr>
          <a:xfrm>
            <a:off x="3211936" y="448623"/>
            <a:ext cx="505998" cy="505998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29AEA55-4DA6-446E-994C-ADDA0CFDFB17}"/>
              </a:ext>
            </a:extLst>
          </p:cNvPr>
          <p:cNvSpPr txBox="1"/>
          <p:nvPr/>
        </p:nvSpPr>
        <p:spPr>
          <a:xfrm>
            <a:off x="335113" y="1114223"/>
            <a:ext cx="2340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Then … fold!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306EE47-5516-48FD-AFEE-69271096EB24}"/>
                  </a:ext>
                </a:extLst>
              </p:cNvPr>
              <p:cNvSpPr txBox="1"/>
              <p:nvPr/>
            </p:nvSpPr>
            <p:spPr>
              <a:xfrm>
                <a:off x="40957" y="1753488"/>
                <a:ext cx="2649855" cy="678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3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→   −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 </m:t>
                            </m:r>
                          </m:e>
                        </m:mr>
                        <m:mr>
                          <m:e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→ 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</m:e>
                        </m:mr>
                        <m:mr>
                          <m:e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→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&lt;0     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/2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/2</m:t>
                            </m:r>
                          </m:e>
                        </m:mr>
                      </m:m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⇒</m:t>
                      </m:r>
                    </m:oMath>
                  </m:oMathPara>
                </a14:m>
                <a:endParaRPr lang="en-GB" sz="1300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306EE47-5516-48FD-AFEE-69271096E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" y="1753488"/>
                <a:ext cx="2649855" cy="6787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F8BBF530-89FE-4B07-9F61-E00BAD654CFA}"/>
                  </a:ext>
                </a:extLst>
              </p:cNvPr>
              <p:cNvSpPr txBox="1"/>
              <p:nvPr/>
            </p:nvSpPr>
            <p:spPr>
              <a:xfrm>
                <a:off x="40957" y="3716057"/>
                <a:ext cx="2690812" cy="473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3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→   −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  </m:t>
                            </m:r>
                          </m:e>
                        </m:mr>
                        <m:mr>
                          <m:e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→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&lt;0     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/2</m:t>
                            </m:r>
                          </m:e>
                        </m:mr>
                      </m:m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⇒</m:t>
                      </m:r>
                    </m:oMath>
                  </m:oMathPara>
                </a14:m>
                <a:endParaRPr lang="en-GB" sz="1300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F8BBF530-89FE-4B07-9F61-E00BAD65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" y="3716057"/>
                <a:ext cx="2690812" cy="473719"/>
              </a:xfrm>
              <a:prstGeom prst="rect">
                <a:avLst/>
              </a:prstGeom>
              <a:blipFill>
                <a:blip r:embed="rId14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0DA5C9FF-ACB4-4241-ACF9-6509B8E4872C}"/>
                  </a:ext>
                </a:extLst>
              </p:cNvPr>
              <p:cNvSpPr txBox="1"/>
              <p:nvPr/>
            </p:nvSpPr>
            <p:spPr>
              <a:xfrm>
                <a:off x="2271331" y="3613039"/>
                <a:ext cx="7245150" cy="159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3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r>
                            <a:rPr lang="it-IT" sz="13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𝜙</m:t>
                          </m:r>
                        </m:den>
                      </m:f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9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8</m:t>
                          </m:r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3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</m:t>
                      </m:r>
                    </m:oMath>
                  </m:oMathPara>
                </a14:m>
                <a:endParaRPr lang="it-IT" sz="13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                                      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3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it-IT" sz="13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</m:t>
                      </m:r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</m:t>
                      </m:r>
                      <m:r>
                        <a:rPr lang="it-IT" sz="13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it-IT" sz="13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3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0DA5C9FF-ACB4-4241-ACF9-6509B8E4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331" y="3613039"/>
                <a:ext cx="7245150" cy="159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magine 31">
            <a:extLst>
              <a:ext uri="{FF2B5EF4-FFF2-40B4-BE49-F238E27FC236}">
                <a16:creationId xmlns:a16="http://schemas.microsoft.com/office/drawing/2014/main" id="{C0DCC249-70BB-4693-92CD-56163933DDC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1000"/>
          </a:blip>
          <a:stretch>
            <a:fillRect/>
          </a:stretch>
        </p:blipFill>
        <p:spPr>
          <a:xfrm>
            <a:off x="3783844" y="450315"/>
            <a:ext cx="505998" cy="505998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8CDA93CF-6E98-40F9-A08C-686A25484AA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1000"/>
          </a:blip>
          <a:stretch>
            <a:fillRect/>
          </a:stretch>
        </p:blipFill>
        <p:spPr>
          <a:xfrm>
            <a:off x="4442781" y="430431"/>
            <a:ext cx="505998" cy="505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A4C301C-5FE9-47CE-A09E-1B14B82CDABC}"/>
                  </a:ext>
                </a:extLst>
              </p:cNvPr>
              <p:cNvSpPr txBox="1"/>
              <p:nvPr/>
            </p:nvSpPr>
            <p:spPr>
              <a:xfrm>
                <a:off x="4920104" y="412215"/>
                <a:ext cx="11056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𝑭𝑩</m:t>
                          </m:r>
                        </m:sub>
                      </m:sSub>
                      <m:r>
                        <a:rPr lang="it-IT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it-IT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A4C301C-5FE9-47CE-A09E-1B14B82CD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104" y="412215"/>
                <a:ext cx="1105616" cy="369332"/>
              </a:xfrm>
              <a:prstGeom prst="rect">
                <a:avLst/>
              </a:prstGeom>
              <a:blipFill>
                <a:blip r:embed="rId16"/>
                <a:stretch>
                  <a:fillRect l="-8840" r="-13260" b="-3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30BF1E1-FE1F-491E-951D-D9D9B53325D5}"/>
                  </a:ext>
                </a:extLst>
              </p:cNvPr>
              <p:cNvSpPr txBox="1"/>
              <p:nvPr/>
            </p:nvSpPr>
            <p:spPr>
              <a:xfrm>
                <a:off x="6010633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30BF1E1-FE1F-491E-951D-D9D9B5332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633" y="412215"/>
                <a:ext cx="603115" cy="369332"/>
              </a:xfrm>
              <a:prstGeom prst="rect">
                <a:avLst/>
              </a:prstGeom>
              <a:blipFill>
                <a:blip r:embed="rId1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02BC1649-360B-4D7A-981B-69A5E52EA6EC}"/>
                  </a:ext>
                </a:extLst>
              </p:cNvPr>
              <p:cNvSpPr txBox="1"/>
              <p:nvPr/>
            </p:nvSpPr>
            <p:spPr>
              <a:xfrm>
                <a:off x="6633564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02BC1649-360B-4D7A-981B-69A5E52EA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564" y="412215"/>
                <a:ext cx="603115" cy="369332"/>
              </a:xfrm>
              <a:prstGeom prst="rect">
                <a:avLst/>
              </a:prstGeom>
              <a:blipFill>
                <a:blip r:embed="rId1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0B56A76-5DEB-4F74-87C7-AB1FF2059A86}"/>
                  </a:ext>
                </a:extLst>
              </p:cNvPr>
              <p:cNvSpPr txBox="1"/>
              <p:nvPr/>
            </p:nvSpPr>
            <p:spPr>
              <a:xfrm>
                <a:off x="7305809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0B56A76-5DEB-4F74-87C7-AB1FF2059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09" y="412215"/>
                <a:ext cx="603115" cy="369332"/>
              </a:xfrm>
              <a:prstGeom prst="rect">
                <a:avLst/>
              </a:prstGeom>
              <a:blipFill>
                <a:blip r:embed="rId1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magine 36">
            <a:extLst>
              <a:ext uri="{FF2B5EF4-FFF2-40B4-BE49-F238E27FC236}">
                <a16:creationId xmlns:a16="http://schemas.microsoft.com/office/drawing/2014/main" id="{A32486A7-F391-4A9C-A3D9-37DEACE55BA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1000"/>
          </a:blip>
          <a:stretch>
            <a:fillRect/>
          </a:stretch>
        </p:blipFill>
        <p:spPr>
          <a:xfrm>
            <a:off x="5196132" y="412215"/>
            <a:ext cx="505998" cy="50599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79EAA8A-A561-4624-B186-4624DC73D7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1000"/>
          </a:blip>
          <a:stretch>
            <a:fillRect/>
          </a:stretch>
        </p:blipFill>
        <p:spPr>
          <a:xfrm>
            <a:off x="7413812" y="448623"/>
            <a:ext cx="505998" cy="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26B31CB-2F0F-4119-A350-9B8319454A15}"/>
                  </a:ext>
                </a:extLst>
              </p:cNvPr>
              <p:cNvSpPr txBox="1"/>
              <p:nvPr/>
            </p:nvSpPr>
            <p:spPr>
              <a:xfrm>
                <a:off x="2489820" y="413022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26B31CB-2F0F-4119-A350-9B8319454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20" y="413022"/>
                <a:ext cx="603115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BCADCAB-2336-4030-B891-77C3C81723DF}"/>
                  </a:ext>
                </a:extLst>
              </p:cNvPr>
              <p:cNvSpPr txBox="1"/>
              <p:nvPr/>
            </p:nvSpPr>
            <p:spPr>
              <a:xfrm>
                <a:off x="622110" y="366856"/>
                <a:ext cx="18514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Observables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BCADCAB-2336-4030-B891-77C3C8172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0" y="366856"/>
                <a:ext cx="1851499" cy="461665"/>
              </a:xfrm>
              <a:prstGeom prst="rect">
                <a:avLst/>
              </a:prstGeom>
              <a:blipFill>
                <a:blip r:embed="rId3"/>
                <a:stretch>
                  <a:fillRect l="-9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7FAD7DA-AC26-46D4-9754-6BB4770F65C0}"/>
                  </a:ext>
                </a:extLst>
              </p:cNvPr>
              <p:cNvSpPr txBox="1"/>
              <p:nvPr/>
            </p:nvSpPr>
            <p:spPr>
              <a:xfrm>
                <a:off x="3092935" y="413022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7FAD7DA-AC26-46D4-9754-6BB4770F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935" y="413022"/>
                <a:ext cx="603115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20D7E69-532E-41C2-87A8-2C0AEC1865C5}"/>
                  </a:ext>
                </a:extLst>
              </p:cNvPr>
              <p:cNvSpPr txBox="1"/>
              <p:nvPr/>
            </p:nvSpPr>
            <p:spPr>
              <a:xfrm>
                <a:off x="3679834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F4910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F4910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F4910C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20D7E69-532E-41C2-87A8-2C0AEC186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834" y="412215"/>
                <a:ext cx="603115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4102294-96B0-4E77-98C1-29782874998A}"/>
                  </a:ext>
                </a:extLst>
              </p:cNvPr>
              <p:cNvSpPr txBox="1"/>
              <p:nvPr/>
            </p:nvSpPr>
            <p:spPr>
              <a:xfrm>
                <a:off x="4299160" y="396818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4102294-96B0-4E77-98C1-29782874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60" y="396818"/>
                <a:ext cx="603115" cy="369332"/>
              </a:xfrm>
              <a:prstGeom prst="rect">
                <a:avLst/>
              </a:prstGeom>
              <a:blipFill>
                <a:blip r:embed="rId6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2367039-713F-4A18-856A-800AC47C930E}"/>
                  </a:ext>
                </a:extLst>
              </p:cNvPr>
              <p:cNvSpPr txBox="1"/>
              <p:nvPr/>
            </p:nvSpPr>
            <p:spPr>
              <a:xfrm>
                <a:off x="5991188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2367039-713F-4A18-856A-800AC47C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188" y="412215"/>
                <a:ext cx="603115" cy="369332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242A0B5-6B8B-4963-9471-6B53A1FE101C}"/>
                  </a:ext>
                </a:extLst>
              </p:cNvPr>
              <p:cNvSpPr txBox="1"/>
              <p:nvPr/>
            </p:nvSpPr>
            <p:spPr>
              <a:xfrm>
                <a:off x="6614119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242A0B5-6B8B-4963-9471-6B53A1FE1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119" y="412215"/>
                <a:ext cx="603115" cy="369332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A3C9F5E-0B43-425C-A40D-C7D415E0E772}"/>
                  </a:ext>
                </a:extLst>
              </p:cNvPr>
              <p:cNvSpPr txBox="1"/>
              <p:nvPr/>
            </p:nvSpPr>
            <p:spPr>
              <a:xfrm>
                <a:off x="7286364" y="412215"/>
                <a:ext cx="6031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A3C9F5E-0B43-425C-A40D-C7D415E0E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64" y="412215"/>
                <a:ext cx="603115" cy="369332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B5C1F578-F790-4645-8952-5112C978BE9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1000"/>
          </a:blip>
          <a:stretch>
            <a:fillRect/>
          </a:stretch>
        </p:blipFill>
        <p:spPr>
          <a:xfrm>
            <a:off x="2602260" y="449508"/>
            <a:ext cx="505998" cy="5059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13394F6-99CA-441E-B422-0F28EBCF654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1000"/>
          </a:blip>
          <a:stretch>
            <a:fillRect/>
          </a:stretch>
        </p:blipFill>
        <p:spPr>
          <a:xfrm>
            <a:off x="3211936" y="448623"/>
            <a:ext cx="505998" cy="50599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B32C1F6-DD46-44DF-9EC2-4A55ABCBD27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1000"/>
          </a:blip>
          <a:stretch>
            <a:fillRect/>
          </a:stretch>
        </p:blipFill>
        <p:spPr>
          <a:xfrm>
            <a:off x="3783844" y="450315"/>
            <a:ext cx="505998" cy="50599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F4BB7ED-252F-4D06-9334-ABE5A59DD1A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1000"/>
          </a:blip>
          <a:stretch>
            <a:fillRect/>
          </a:stretch>
        </p:blipFill>
        <p:spPr>
          <a:xfrm>
            <a:off x="4442781" y="430431"/>
            <a:ext cx="505998" cy="505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0A9443C3-CF45-4FCE-B1E0-DE02D112A189}"/>
                  </a:ext>
                </a:extLst>
              </p:cNvPr>
              <p:cNvSpPr txBox="1"/>
              <p:nvPr/>
            </p:nvSpPr>
            <p:spPr>
              <a:xfrm>
                <a:off x="-44321" y="1167833"/>
                <a:ext cx="2835698" cy="678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3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→   −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 </m:t>
                            </m:r>
                          </m:e>
                        </m:mr>
                        <m:mr>
                          <m:e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→ −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</m:e>
                        </m:mr>
                        <m:mr>
                          <m:e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→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/2 </m:t>
                            </m:r>
                          </m:e>
                        </m:mr>
                        <m:mr>
                          <m:e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&lt;−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/2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/2</m:t>
                            </m:r>
                          </m:e>
                        </m:mr>
                      </m:m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⇒</m:t>
                      </m:r>
                    </m:oMath>
                  </m:oMathPara>
                </a14:m>
                <a:endParaRPr lang="en-GB" sz="13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0A9443C3-CF45-4FCE-B1E0-DE02D112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321" y="1167833"/>
                <a:ext cx="2835698" cy="6787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8F9A4391-E553-401A-B660-8BA18EB2407E}"/>
                  </a:ext>
                </a:extLst>
              </p:cNvPr>
              <p:cNvSpPr txBox="1"/>
              <p:nvPr/>
            </p:nvSpPr>
            <p:spPr>
              <a:xfrm>
                <a:off x="-44691" y="2735668"/>
                <a:ext cx="2836068" cy="883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3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→ 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</m:e>
                        </m:mr>
                        <m:mr>
                          <m:e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→ −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→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→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/2    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&lt;−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/2 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/2    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it-IT" sz="13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it-IT" sz="13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𝓁</m:t>
                                </m:r>
                              </m:sub>
                            </m:sSub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it-IT" sz="13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/2    </m:t>
                            </m:r>
                          </m:e>
                        </m:mr>
                      </m:m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⇒</m:t>
                      </m:r>
                    </m:oMath>
                  </m:oMathPara>
                </a14:m>
                <a:endParaRPr lang="en-GB" sz="130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8F9A4391-E553-401A-B660-8BA18EB24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691" y="2735668"/>
                <a:ext cx="2836068" cy="883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5AB428C-C22D-4509-A255-CE264795AEC9}"/>
                  </a:ext>
                </a:extLst>
              </p:cNvPr>
              <p:cNvSpPr txBox="1"/>
              <p:nvPr/>
            </p:nvSpPr>
            <p:spPr>
              <a:xfrm>
                <a:off x="2221601" y="1249813"/>
                <a:ext cx="7482098" cy="1420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90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3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r>
                            <a:rPr lang="it-IT" sz="13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𝜙</m:t>
                          </m:r>
                        </m:den>
                      </m:f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9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8</m:t>
                          </m:r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3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</m:t>
                      </m:r>
                    </m:oMath>
                  </m:oMathPara>
                </a14:m>
                <a:endParaRPr lang="it-IT" sz="13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90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                                     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3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it-IT" sz="13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90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</m:t>
                      </m:r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𝟕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5AB428C-C22D-4509-A255-CE264795A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601" y="1249813"/>
                <a:ext cx="7482098" cy="1420517"/>
              </a:xfrm>
              <a:prstGeom prst="rect">
                <a:avLst/>
              </a:prstGeom>
              <a:blipFill>
                <a:blip r:embed="rId14"/>
                <a:stretch>
                  <a:fillRect t="-390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8E5FC122-715B-4118-97C9-C5CC5151F464}"/>
                  </a:ext>
                </a:extLst>
              </p:cNvPr>
              <p:cNvSpPr txBox="1"/>
              <p:nvPr/>
            </p:nvSpPr>
            <p:spPr>
              <a:xfrm>
                <a:off x="2221601" y="2909241"/>
                <a:ext cx="7482098" cy="1420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90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3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r>
                            <a:rPr lang="it-IT" sz="13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𝜙</m:t>
                          </m:r>
                        </m:den>
                      </m:f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9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8</m:t>
                          </m:r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3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</m:t>
                      </m:r>
                    </m:oMath>
                  </m:oMathPara>
                </a14:m>
                <a:endParaRPr lang="it-IT" sz="13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90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                                     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3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it-IT" sz="13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90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</m:t>
                      </m:r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300" b="1" i="1" smtClean="0">
                              <a:solidFill>
                                <a:srgbClr val="6600F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𝟖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8E5FC122-715B-4118-97C9-C5CC5151F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601" y="2909241"/>
                <a:ext cx="7482098" cy="1420517"/>
              </a:xfrm>
              <a:prstGeom prst="rect">
                <a:avLst/>
              </a:prstGeom>
              <a:blipFill>
                <a:blip r:embed="rId15"/>
                <a:stretch>
                  <a:fillRect t="-390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A4B9EEA-8CC1-44DF-B36C-C23BA8114EB6}"/>
                  </a:ext>
                </a:extLst>
              </p:cNvPr>
              <p:cNvSpPr txBox="1"/>
              <p:nvPr/>
            </p:nvSpPr>
            <p:spPr>
              <a:xfrm>
                <a:off x="265294" y="4504363"/>
                <a:ext cx="2469880" cy="408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𝜙</m:t>
                      </m:r>
                      <m:r>
                        <a:rPr lang="it-IT" sz="13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→  </m:t>
                      </m:r>
                      <m:r>
                        <a:rPr lang="it-IT" sz="13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𝜙</m:t>
                      </m:r>
                      <m:r>
                        <a:rPr lang="it-IT" sz="13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it-IT" sz="13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𝜋</m:t>
                      </m:r>
                      <m:r>
                        <a:rPr lang="it-IT" sz="13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it-IT" sz="13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if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𝜙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&lt;0      ⇒</m:t>
                      </m:r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A4B9EEA-8CC1-44DF-B36C-C23BA8114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4" y="4504363"/>
                <a:ext cx="2469880" cy="40895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3805D9AB-912A-427D-BA17-00498B3BBDDB}"/>
                  </a:ext>
                </a:extLst>
              </p:cNvPr>
              <p:cNvSpPr txBox="1"/>
              <p:nvPr/>
            </p:nvSpPr>
            <p:spPr>
              <a:xfrm>
                <a:off x="2250139" y="4407005"/>
                <a:ext cx="7482098" cy="1809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340" algn="just">
                  <a:lnSpc>
                    <a:spcPct val="90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3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Γ</m:t>
                              </m:r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func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  <m:r>
                            <a:rPr lang="it-IT" sz="13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𝜙</m:t>
                          </m:r>
                        </m:den>
                      </m:f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9</m:t>
                          </m:r>
                        </m:num>
                        <m:den>
                          <m:r>
                            <a:rPr lang="it-IT" sz="13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16</m:t>
                          </m:r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3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</m:t>
                      </m:r>
                    </m:oMath>
                  </m:oMathPara>
                </a14:m>
                <a:endParaRPr lang="it-IT" sz="13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90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                                                           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sz="13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it-IT" sz="1300" b="1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𝑳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it-IT" sz="13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180340" algn="just">
                  <a:lnSpc>
                    <a:spcPct val="90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3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90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3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13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it-IT" sz="13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sSub>
                        <m:sSubPr>
                          <m:ctrlPr>
                            <a:rPr lang="it-IT" sz="13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it-IT" sz="13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𝑭𝑩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it-IT" sz="13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 b="0" i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  <m:r>
                            <a:rPr lang="it-IT" sz="13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_ℓ</m:t>
                          </m:r>
                        </m:e>
                      </m:func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180340" algn="just">
                  <a:lnSpc>
                    <a:spcPct val="107000"/>
                  </a:lnSpc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</m:t>
                      </m:r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            </m:t>
                      </m:r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it-IT" sz="13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300" b="1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1300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𝟗</m:t>
                          </m:r>
                        </m:sub>
                      </m:sSub>
                      <m:func>
                        <m:funcPr>
                          <m:ctrlP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13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13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it-IT" sz="13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1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it-IT" sz="1300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3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it-IT" sz="1300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sSub>
                                <m:sSubPr>
                                  <m:ctrlP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13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300" b="0" i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it-IT" sz="13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it-IT" sz="1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func>
                      <m:r>
                        <a:rPr lang="it-IT" sz="13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it-IT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3805D9AB-912A-427D-BA17-00498B3BB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139" y="4407005"/>
                <a:ext cx="7482098" cy="1809470"/>
              </a:xfrm>
              <a:prstGeom prst="rect">
                <a:avLst/>
              </a:prstGeom>
              <a:blipFill>
                <a:blip r:embed="rId17"/>
                <a:stretch>
                  <a:fillRect t="-306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magine 28">
            <a:extLst>
              <a:ext uri="{FF2B5EF4-FFF2-40B4-BE49-F238E27FC236}">
                <a16:creationId xmlns:a16="http://schemas.microsoft.com/office/drawing/2014/main" id="{5CF6405A-D16A-4F99-96B4-0109CB05E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1000"/>
          </a:blip>
          <a:stretch>
            <a:fillRect/>
          </a:stretch>
        </p:blipFill>
        <p:spPr>
          <a:xfrm>
            <a:off x="6124959" y="430431"/>
            <a:ext cx="505998" cy="50599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0F644DC-1964-455B-A951-9EE65EB418C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1000"/>
          </a:blip>
          <a:stretch>
            <a:fillRect/>
          </a:stretch>
        </p:blipFill>
        <p:spPr>
          <a:xfrm>
            <a:off x="6762525" y="420129"/>
            <a:ext cx="505998" cy="50599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D254C94-1C0D-417B-81C6-A9A82FB221A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1000"/>
          </a:blip>
          <a:stretch>
            <a:fillRect/>
          </a:stretch>
        </p:blipFill>
        <p:spPr>
          <a:xfrm>
            <a:off x="7419953" y="441071"/>
            <a:ext cx="505998" cy="505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8B24E47E-5ABF-45B4-9BD8-574E437707F0}"/>
                  </a:ext>
                </a:extLst>
              </p:cNvPr>
              <p:cNvSpPr txBox="1"/>
              <p:nvPr/>
            </p:nvSpPr>
            <p:spPr>
              <a:xfrm>
                <a:off x="4920104" y="412215"/>
                <a:ext cx="11056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𝑭𝑩</m:t>
                          </m:r>
                        </m:sub>
                      </m:sSub>
                      <m:r>
                        <a:rPr lang="it-IT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it-IT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8B24E47E-5ABF-45B4-9BD8-574E4377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104" y="412215"/>
                <a:ext cx="1105616" cy="369332"/>
              </a:xfrm>
              <a:prstGeom prst="rect">
                <a:avLst/>
              </a:prstGeom>
              <a:blipFill>
                <a:blip r:embed="rId18"/>
                <a:stretch>
                  <a:fillRect l="-8840" r="-13260" b="-3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magine 31">
            <a:extLst>
              <a:ext uri="{FF2B5EF4-FFF2-40B4-BE49-F238E27FC236}">
                <a16:creationId xmlns:a16="http://schemas.microsoft.com/office/drawing/2014/main" id="{79FE86CE-7CA2-4233-9708-895261DA5BC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1000"/>
          </a:blip>
          <a:stretch>
            <a:fillRect/>
          </a:stretch>
        </p:blipFill>
        <p:spPr>
          <a:xfrm>
            <a:off x="5182572" y="426851"/>
            <a:ext cx="505998" cy="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96B44-3C89-47A6-8F82-B652215E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3" y="245357"/>
            <a:ext cx="6474716" cy="672340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Negative Log Likelihood (NLL)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20A1D59-331E-4849-800E-1FBB68DBFB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1768" y="1197552"/>
                <a:ext cx="8340206" cy="83553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First, the probability one specific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was obtained is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⃗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20A1D59-331E-4849-800E-1FBB68DBF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68" y="1197552"/>
                <a:ext cx="8340206" cy="835530"/>
              </a:xfrm>
              <a:blipFill>
                <a:blip r:embed="rId2"/>
                <a:stretch>
                  <a:fillRect l="-219" t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9895E4E8-E4F3-4132-9597-9E3639B49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8" y="2160070"/>
                <a:ext cx="8972504" cy="1028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For a whole set of measurements, the product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9895E4E8-E4F3-4132-9597-9E3639B49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8" y="2160070"/>
                <a:ext cx="8972504" cy="1028462"/>
              </a:xfrm>
              <a:prstGeom prst="rect">
                <a:avLst/>
              </a:prstGeom>
              <a:blipFill>
                <a:blip r:embed="rId3"/>
                <a:stretch>
                  <a:fillRect l="-204" t="-5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4672F7C5-E60D-412D-8FF9-C332C22BA2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8" y="3315520"/>
                <a:ext cx="8972504" cy="1028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Take the logarithm, to turn the product into sum: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</m:d>
                        </m:e>
                      </m:func>
                      <m:r>
                        <a:rPr lang="it-IT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4672F7C5-E60D-412D-8FF9-C332C22BA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8" y="3315520"/>
                <a:ext cx="8972504" cy="1028462"/>
              </a:xfrm>
              <a:prstGeom prst="rect">
                <a:avLst/>
              </a:prstGeom>
              <a:blipFill>
                <a:blip r:embed="rId4"/>
                <a:stretch>
                  <a:fillRect l="-204" t="-65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118B89E4-2F3D-486B-9E12-9DCB1D72A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8" y="4352325"/>
                <a:ext cx="8972504" cy="1028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Finally, take its opposite, to turn it into a minimisation problem: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𝑁𝐿𝐿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</m:d>
                        </m:e>
                      </m:func>
                      <m:r>
                        <a:rPr lang="it-IT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⃗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118B89E4-2F3D-486B-9E12-9DCB1D72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8" y="4352325"/>
                <a:ext cx="8972504" cy="1028462"/>
              </a:xfrm>
              <a:prstGeom prst="rect">
                <a:avLst/>
              </a:prstGeom>
              <a:blipFill>
                <a:blip r:embed="rId5"/>
                <a:stretch>
                  <a:fillRect l="-204" t="-65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52E8408-1858-41B3-9B70-5959D31EBB19}"/>
              </a:ext>
            </a:extLst>
          </p:cNvPr>
          <p:cNvSpPr/>
          <p:nvPr/>
        </p:nvSpPr>
        <p:spPr>
          <a:xfrm>
            <a:off x="2227637" y="5332632"/>
            <a:ext cx="4951377" cy="873615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72E5A46-4CA6-4656-919F-3569695783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186" y="5389131"/>
                <a:ext cx="4766552" cy="739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dirty="0"/>
                  <a:t>And recall,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uncertainty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⃗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GB" dirty="0"/>
                  <a:t> is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𝑁𝐿𝐿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it-IT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𝑁𝐿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A72E5A46-4CA6-4656-919F-356969578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186" y="5389131"/>
                <a:ext cx="4766552" cy="739295"/>
              </a:xfrm>
              <a:prstGeom prst="rect">
                <a:avLst/>
              </a:prstGeom>
              <a:blipFill>
                <a:blip r:embed="rId6"/>
                <a:stretch>
                  <a:fillRect l="-1151" t="-10744" r="-7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olo 1">
            <a:extLst>
              <a:ext uri="{FF2B5EF4-FFF2-40B4-BE49-F238E27FC236}">
                <a16:creationId xmlns:a16="http://schemas.microsoft.com/office/drawing/2014/main" id="{3083CCCC-A843-407B-A0EC-ED3AB76A86BC}"/>
              </a:ext>
            </a:extLst>
          </p:cNvPr>
          <p:cNvSpPr txBox="1">
            <a:spLocks/>
          </p:cNvSpPr>
          <p:nvPr/>
        </p:nvSpPr>
        <p:spPr>
          <a:xfrm rot="19461658">
            <a:off x="6809791" y="2870502"/>
            <a:ext cx="2642335" cy="108005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000" dirty="0">
                <a:pattFill prst="pct40">
                  <a:fgClr>
                    <a:schemeClr val="accent5">
                      <a:lumMod val="50000"/>
                    </a:schemeClr>
                  </a:fgClr>
                  <a:bgClr>
                    <a:srgbClr val="00B050"/>
                  </a:bgClr>
                </a:pattFill>
              </a:rPr>
              <a:t>Minuit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A707A93-F9FB-4577-8A51-65BBF413B394}"/>
              </a:ext>
            </a:extLst>
          </p:cNvPr>
          <p:cNvSpPr/>
          <p:nvPr/>
        </p:nvSpPr>
        <p:spPr>
          <a:xfrm rot="19461658">
            <a:off x="6430617" y="2924712"/>
            <a:ext cx="3110947" cy="1080052"/>
          </a:xfrm>
          <a:prstGeom prst="roundRect">
            <a:avLst/>
          </a:prstGeom>
          <a:noFill/>
          <a:ln w="85725" cmpd="sng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10947"/>
                      <a:gd name="connsiteY0" fmla="*/ 180012 h 1080052"/>
                      <a:gd name="connsiteX1" fmla="*/ 180012 w 3110947"/>
                      <a:gd name="connsiteY1" fmla="*/ 0 h 1080052"/>
                      <a:gd name="connsiteX2" fmla="*/ 785215 w 3110947"/>
                      <a:gd name="connsiteY2" fmla="*/ 0 h 1080052"/>
                      <a:gd name="connsiteX3" fmla="*/ 1307890 w 3110947"/>
                      <a:gd name="connsiteY3" fmla="*/ 0 h 1080052"/>
                      <a:gd name="connsiteX4" fmla="*/ 1803057 w 3110947"/>
                      <a:gd name="connsiteY4" fmla="*/ 0 h 1080052"/>
                      <a:gd name="connsiteX5" fmla="*/ 2380750 w 3110947"/>
                      <a:gd name="connsiteY5" fmla="*/ 0 h 1080052"/>
                      <a:gd name="connsiteX6" fmla="*/ 2930935 w 3110947"/>
                      <a:gd name="connsiteY6" fmla="*/ 0 h 1080052"/>
                      <a:gd name="connsiteX7" fmla="*/ 3110947 w 3110947"/>
                      <a:gd name="connsiteY7" fmla="*/ 180012 h 1080052"/>
                      <a:gd name="connsiteX8" fmla="*/ 3110947 w 3110947"/>
                      <a:gd name="connsiteY8" fmla="*/ 540026 h 1080052"/>
                      <a:gd name="connsiteX9" fmla="*/ 3110947 w 3110947"/>
                      <a:gd name="connsiteY9" fmla="*/ 900040 h 1080052"/>
                      <a:gd name="connsiteX10" fmla="*/ 2930935 w 3110947"/>
                      <a:gd name="connsiteY10" fmla="*/ 1080052 h 1080052"/>
                      <a:gd name="connsiteX11" fmla="*/ 2353241 w 3110947"/>
                      <a:gd name="connsiteY11" fmla="*/ 1080052 h 1080052"/>
                      <a:gd name="connsiteX12" fmla="*/ 1748038 w 3110947"/>
                      <a:gd name="connsiteY12" fmla="*/ 1080052 h 1080052"/>
                      <a:gd name="connsiteX13" fmla="*/ 1142835 w 3110947"/>
                      <a:gd name="connsiteY13" fmla="*/ 1080052 h 1080052"/>
                      <a:gd name="connsiteX14" fmla="*/ 180012 w 3110947"/>
                      <a:gd name="connsiteY14" fmla="*/ 1080052 h 1080052"/>
                      <a:gd name="connsiteX15" fmla="*/ 0 w 3110947"/>
                      <a:gd name="connsiteY15" fmla="*/ 900040 h 1080052"/>
                      <a:gd name="connsiteX16" fmla="*/ 0 w 3110947"/>
                      <a:gd name="connsiteY16" fmla="*/ 532826 h 1080052"/>
                      <a:gd name="connsiteX17" fmla="*/ 0 w 3110947"/>
                      <a:gd name="connsiteY17" fmla="*/ 180012 h 1080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10947" h="1080052" extrusionOk="0">
                        <a:moveTo>
                          <a:pt x="0" y="180012"/>
                        </a:moveTo>
                        <a:cubicBezTo>
                          <a:pt x="-22993" y="66411"/>
                          <a:pt x="63636" y="6365"/>
                          <a:pt x="180012" y="0"/>
                        </a:cubicBezTo>
                        <a:cubicBezTo>
                          <a:pt x="390593" y="-55124"/>
                          <a:pt x="649453" y="68401"/>
                          <a:pt x="785215" y="0"/>
                        </a:cubicBezTo>
                        <a:cubicBezTo>
                          <a:pt x="920977" y="-68401"/>
                          <a:pt x="1054395" y="32675"/>
                          <a:pt x="1307890" y="0"/>
                        </a:cubicBezTo>
                        <a:cubicBezTo>
                          <a:pt x="1561385" y="-32675"/>
                          <a:pt x="1698158" y="8118"/>
                          <a:pt x="1803057" y="0"/>
                        </a:cubicBezTo>
                        <a:cubicBezTo>
                          <a:pt x="1907956" y="-8118"/>
                          <a:pt x="2242507" y="66722"/>
                          <a:pt x="2380750" y="0"/>
                        </a:cubicBezTo>
                        <a:cubicBezTo>
                          <a:pt x="2518993" y="-66722"/>
                          <a:pt x="2768950" y="13421"/>
                          <a:pt x="2930935" y="0"/>
                        </a:cubicBezTo>
                        <a:cubicBezTo>
                          <a:pt x="3040609" y="-16690"/>
                          <a:pt x="3088728" y="100120"/>
                          <a:pt x="3110947" y="180012"/>
                        </a:cubicBezTo>
                        <a:cubicBezTo>
                          <a:pt x="3142961" y="322817"/>
                          <a:pt x="3087746" y="462598"/>
                          <a:pt x="3110947" y="540026"/>
                        </a:cubicBezTo>
                        <a:cubicBezTo>
                          <a:pt x="3134148" y="617454"/>
                          <a:pt x="3103418" y="741881"/>
                          <a:pt x="3110947" y="900040"/>
                        </a:cubicBezTo>
                        <a:cubicBezTo>
                          <a:pt x="3081373" y="997766"/>
                          <a:pt x="3039492" y="1054991"/>
                          <a:pt x="2930935" y="1080052"/>
                        </a:cubicBezTo>
                        <a:cubicBezTo>
                          <a:pt x="2810526" y="1096295"/>
                          <a:pt x="2593620" y="1028869"/>
                          <a:pt x="2353241" y="1080052"/>
                        </a:cubicBezTo>
                        <a:cubicBezTo>
                          <a:pt x="2112862" y="1131235"/>
                          <a:pt x="1921120" y="1051176"/>
                          <a:pt x="1748038" y="1080052"/>
                        </a:cubicBezTo>
                        <a:cubicBezTo>
                          <a:pt x="1574956" y="1108928"/>
                          <a:pt x="1264421" y="1056197"/>
                          <a:pt x="1142835" y="1080052"/>
                        </a:cubicBezTo>
                        <a:cubicBezTo>
                          <a:pt x="1021249" y="1103907"/>
                          <a:pt x="576946" y="1020591"/>
                          <a:pt x="180012" y="1080052"/>
                        </a:cubicBezTo>
                        <a:cubicBezTo>
                          <a:pt x="75585" y="1075332"/>
                          <a:pt x="-5237" y="991629"/>
                          <a:pt x="0" y="900040"/>
                        </a:cubicBezTo>
                        <a:cubicBezTo>
                          <a:pt x="-24964" y="783853"/>
                          <a:pt x="32414" y="645820"/>
                          <a:pt x="0" y="532826"/>
                        </a:cubicBezTo>
                        <a:cubicBezTo>
                          <a:pt x="-32414" y="419832"/>
                          <a:pt x="23991" y="298233"/>
                          <a:pt x="0" y="18001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0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96B44-3C89-47A6-8F82-B652215E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3" y="245357"/>
            <a:ext cx="5843954" cy="672340"/>
          </a:xfrm>
        </p:spPr>
        <p:txBody>
          <a:bodyPr>
            <a:normAutofit/>
          </a:bodyPr>
          <a:lstStyle/>
          <a:p>
            <a:r>
              <a:rPr lang="en-US" dirty="0"/>
              <a:t>Counting Fit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0A1D59-331E-4849-800E-1FBB68DB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69" y="932254"/>
            <a:ext cx="6747031" cy="835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completely different approach for some angular observables, known as counting method, predicts that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343961D-67C7-4A52-AA13-0D803D267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980" y="102762"/>
            <a:ext cx="2553927" cy="187642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73A50D9-8776-41E7-8372-29AF273CB27E}"/>
              </a:ext>
            </a:extLst>
          </p:cNvPr>
          <p:cNvSpPr txBox="1"/>
          <p:nvPr/>
        </p:nvSpPr>
        <p:spPr>
          <a:xfrm>
            <a:off x="7460447" y="1955183"/>
            <a:ext cx="19104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Wascko</a:t>
            </a:r>
            <a:r>
              <a:rPr lang="en-GB" sz="7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M. 2022 Nuclear and Particle Physics. </a:t>
            </a:r>
          </a:p>
          <a:p>
            <a:r>
              <a:rPr lang="en-GB" sz="7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Imperial College London. </a:t>
            </a:r>
            <a:r>
              <a:rPr lang="en-GB" sz="7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 Notes</a:t>
            </a:r>
            <a:r>
              <a:rPr lang="en-GB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5AA5413-1C69-4509-B45B-91AFEE8E5445}"/>
                  </a:ext>
                </a:extLst>
              </p:cNvPr>
              <p:cNvSpPr txBox="1"/>
              <p:nvPr/>
            </p:nvSpPr>
            <p:spPr>
              <a:xfrm>
                <a:off x="492489" y="1617708"/>
                <a:ext cx="4795520" cy="730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f>
                            <m:fPr>
                              <m:type m:val="lin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GB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600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16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5AA5413-1C69-4509-B45B-91AFEE8E5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9" y="1617708"/>
                <a:ext cx="4795520" cy="7309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AE8B337-3B3A-49DD-A52B-3A258EEED4D4}"/>
                  </a:ext>
                </a:extLst>
              </p:cNvPr>
              <p:cNvSpPr txBox="1"/>
              <p:nvPr/>
            </p:nvSpPr>
            <p:spPr>
              <a:xfrm>
                <a:off x="492489" y="2379278"/>
                <a:ext cx="9324282" cy="730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f>
                            <m:fPr>
                              <m:type m:val="lin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600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16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AE8B337-3B3A-49DD-A52B-3A258EEED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9" y="2379278"/>
                <a:ext cx="9324282" cy="730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187677-163D-4C87-B1D1-C7540CDB438A}"/>
                  </a:ext>
                </a:extLst>
              </p:cNvPr>
              <p:cNvSpPr txBox="1"/>
              <p:nvPr/>
            </p:nvSpPr>
            <p:spPr>
              <a:xfrm>
                <a:off x="492489" y="3102527"/>
                <a:ext cx="8628651" cy="730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sz="1600" i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1600" i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f>
                            <m:fPr>
                              <m:type m:val="lin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GB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600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16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187677-163D-4C87-B1D1-C7540CDB4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9" y="3102527"/>
                <a:ext cx="8628651" cy="7309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CE2D72C5-DC8E-4804-97FD-D1110FCBEDBF}"/>
                  </a:ext>
                </a:extLst>
              </p:cNvPr>
              <p:cNvSpPr txBox="1"/>
              <p:nvPr/>
            </p:nvSpPr>
            <p:spPr>
              <a:xfrm>
                <a:off x="492489" y="3762019"/>
                <a:ext cx="9163005" cy="730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sz="1600" i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1600" i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1600" i="0">
                          <a:latin typeface="Cambria Math" panose="02040503050406030204" pitchFamily="18" charset="0"/>
                        </a:rPr>
                        <m:t> 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nary>
                        </m:e>
                      </m:d>
                      <m:r>
                        <a:rPr lang="en-GB" sz="1600" i="0">
                          <a:latin typeface="Cambria Math" panose="02040503050406030204" pitchFamily="18" charset="0"/>
                        </a:rPr>
                        <m:t>         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f>
                            <m:fPr>
                              <m:type m:val="lin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GB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600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16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CE2D72C5-DC8E-4804-97FD-D1110FCBE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9" y="3762019"/>
                <a:ext cx="9163005" cy="7309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B94E77F-7C68-4571-B508-51FFEAA52F04}"/>
                  </a:ext>
                </a:extLst>
              </p:cNvPr>
              <p:cNvSpPr txBox="1"/>
              <p:nvPr/>
            </p:nvSpPr>
            <p:spPr>
              <a:xfrm>
                <a:off x="483626" y="4418424"/>
                <a:ext cx="8554720" cy="730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li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1600" i="0">
                          <a:latin typeface="Cambria Math" panose="02040503050406030204" pitchFamily="18" charset="0"/>
                        </a:rPr>
                        <m:t> 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limLoc m:val="subSup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nary>
                        </m:e>
                      </m:d>
                      <m:r>
                        <a:rPr lang="en-GB" sz="1600" i="0">
                          <a:latin typeface="Cambria Math" panose="02040503050406030204" pitchFamily="18" charset="0"/>
                        </a:rPr>
                        <m:t>        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f>
                            <m:fPr>
                              <m:type m:val="lin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GB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600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16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B94E77F-7C68-4571-B508-51FFEAA52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6" y="4418424"/>
                <a:ext cx="8554720" cy="73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E710D301-089A-4C54-BA5B-4AC0B6977780}"/>
                  </a:ext>
                </a:extLst>
              </p:cNvPr>
              <p:cNvSpPr txBox="1"/>
              <p:nvPr/>
            </p:nvSpPr>
            <p:spPr>
              <a:xfrm>
                <a:off x="265876" y="5827050"/>
                <a:ext cx="1900191" cy="636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𝐹𝐵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𝐹𝐵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𝐹𝐵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𝐹𝐵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den>
                      </m:f>
                      <m:r>
                        <a:rPr lang="en-GB" sz="1600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E710D301-089A-4C54-BA5B-4AC0B6977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76" y="5827050"/>
                <a:ext cx="1900191" cy="6363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3D18BE93-450A-47BE-85C4-392F94F5F848}"/>
                  </a:ext>
                </a:extLst>
              </p:cNvPr>
              <p:cNvSpPr txBox="1"/>
              <p:nvPr/>
            </p:nvSpPr>
            <p:spPr>
              <a:xfrm>
                <a:off x="1922964" y="5821242"/>
                <a:ext cx="2138951" cy="635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6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den>
                      </m:f>
                      <m:r>
                        <a:rPr lang="en-GB" sz="160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3D18BE93-450A-47BE-85C4-392F94F5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964" y="5821242"/>
                <a:ext cx="2138951" cy="6351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4558E3E5-CA9D-40B4-A11A-B8ECF2E84786}"/>
                  </a:ext>
                </a:extLst>
              </p:cNvPr>
              <p:cNvSpPr txBox="1"/>
              <p:nvPr/>
            </p:nvSpPr>
            <p:spPr>
              <a:xfrm>
                <a:off x="3783649" y="5821242"/>
                <a:ext cx="1859578" cy="6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den>
                      </m:f>
                      <m:r>
                        <a:rPr lang="en-GB" sz="160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4558E3E5-CA9D-40B4-A11A-B8ECF2E84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649" y="5821242"/>
                <a:ext cx="1859578" cy="64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C11950F3-CAF0-4C79-8737-0BF3E576CCF9}"/>
                  </a:ext>
                </a:extLst>
              </p:cNvPr>
              <p:cNvSpPr txBox="1"/>
              <p:nvPr/>
            </p:nvSpPr>
            <p:spPr>
              <a:xfrm>
                <a:off x="5509342" y="5821242"/>
                <a:ext cx="1887220" cy="635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den>
                      </m:f>
                      <m:r>
                        <a:rPr lang="en-GB" sz="160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C11950F3-CAF0-4C79-8737-0BF3E576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2" y="5821242"/>
                <a:ext cx="1887220" cy="6351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DEC22FD-6399-4435-9817-E1C77FD3421D}"/>
                  </a:ext>
                </a:extLst>
              </p:cNvPr>
              <p:cNvSpPr txBox="1"/>
              <p:nvPr/>
            </p:nvSpPr>
            <p:spPr>
              <a:xfrm>
                <a:off x="7262677" y="5801165"/>
                <a:ext cx="1734820" cy="637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DEC22FD-6399-4435-9817-E1C77FD3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677" y="5801165"/>
                <a:ext cx="1734820" cy="6378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49C76B1E-BE08-43FF-97F3-3D1202ADFE89}"/>
              </a:ext>
            </a:extLst>
          </p:cNvPr>
          <p:cNvCxnSpPr>
            <a:endCxn id="29" idx="0"/>
          </p:cNvCxnSpPr>
          <p:nvPr/>
        </p:nvCxnSpPr>
        <p:spPr>
          <a:xfrm>
            <a:off x="1215971" y="5334000"/>
            <a:ext cx="1" cy="45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DF2DB5EC-540B-43E7-9EC8-D322B3A0CDC6}"/>
              </a:ext>
            </a:extLst>
          </p:cNvPr>
          <p:cNvCxnSpPr>
            <a:cxnSpLocks/>
          </p:cNvCxnSpPr>
          <p:nvPr/>
        </p:nvCxnSpPr>
        <p:spPr>
          <a:xfrm flipH="1">
            <a:off x="4825198" y="5334000"/>
            <a:ext cx="0" cy="45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402BCB49-1E9A-400A-8325-01FC81E31757}"/>
              </a:ext>
            </a:extLst>
          </p:cNvPr>
          <p:cNvCxnSpPr>
            <a:cxnSpLocks/>
          </p:cNvCxnSpPr>
          <p:nvPr/>
        </p:nvCxnSpPr>
        <p:spPr>
          <a:xfrm>
            <a:off x="3117783" y="5334000"/>
            <a:ext cx="0" cy="45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C315531F-9735-4257-8329-87081B3EF758}"/>
              </a:ext>
            </a:extLst>
          </p:cNvPr>
          <p:cNvCxnSpPr/>
          <p:nvPr/>
        </p:nvCxnSpPr>
        <p:spPr>
          <a:xfrm>
            <a:off x="8322949" y="5371242"/>
            <a:ext cx="1" cy="45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39ABCCC4-9162-4BFA-89E2-0D37BC39D231}"/>
              </a:ext>
            </a:extLst>
          </p:cNvPr>
          <p:cNvCxnSpPr/>
          <p:nvPr/>
        </p:nvCxnSpPr>
        <p:spPr>
          <a:xfrm>
            <a:off x="6574074" y="5334000"/>
            <a:ext cx="1" cy="45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CAD0EB57-D725-4129-A904-2BCD55443334}"/>
              </a:ext>
            </a:extLst>
          </p:cNvPr>
          <p:cNvSpPr/>
          <p:nvPr/>
        </p:nvSpPr>
        <p:spPr>
          <a:xfrm>
            <a:off x="7621919" y="126542"/>
            <a:ext cx="472024" cy="454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A4023F4-0A0C-4C18-981B-E7EF793E2417}"/>
                  </a:ext>
                </a:extLst>
              </p:cNvPr>
              <p:cNvSpPr txBox="1"/>
              <p:nvPr/>
            </p:nvSpPr>
            <p:spPr>
              <a:xfrm>
                <a:off x="7631444" y="91385"/>
                <a:ext cx="4720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it-IT" sz="1200" b="0" i="1" dirty="0" smtClean="0">
                        <a:solidFill>
                          <a:schemeClr val="tx1">
                            <a:alpha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1">
                            <a:alpha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en-GB" dirty="0">
                    <a:solidFill>
                      <a:schemeClr val="tx1">
                        <a:alpha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A4023F4-0A0C-4C18-981B-E7EF793E2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444" y="91385"/>
                <a:ext cx="47202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7DB5484-26BB-47B1-AAF1-B52F232FD143}"/>
              </a:ext>
            </a:extLst>
          </p:cNvPr>
          <p:cNvSpPr txBox="1"/>
          <p:nvPr/>
        </p:nvSpPr>
        <p:spPr>
          <a:xfrm>
            <a:off x="10925815" y="6439032"/>
            <a:ext cx="2000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[</a:t>
            </a:r>
            <a:r>
              <a:rPr lang="en-GB" sz="1100" dirty="0" err="1">
                <a:solidFill>
                  <a:schemeClr val="bg1"/>
                </a:solidFill>
                <a:ea typeface="MS Mincho" panose="02020609040205080304" pitchFamily="49" charset="-128"/>
              </a:rPr>
              <a:t>Lionetto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, 2016]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4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  <p:bldP spid="25" grpId="0"/>
      <p:bldP spid="26" grpId="0"/>
      <p:bldP spid="27" grpId="0"/>
      <p:bldP spid="29" grpId="0"/>
      <p:bldP spid="31" grpId="0"/>
      <p:bldP spid="33" grpId="0"/>
      <p:bldP spid="35" grpId="0"/>
      <p:bldP spid="37" grpId="0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B3AAA06D-75AC-4013-A7FE-D4050BE597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6538"/>
                <a:ext cx="8596668" cy="71120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Testing Toy Data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NLL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B3AAA06D-75AC-4013-A7FE-D4050BE59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6538"/>
                <a:ext cx="8596668" cy="711200"/>
              </a:xfrm>
              <a:blipFill>
                <a:blip r:embed="rId2"/>
                <a:stretch>
                  <a:fillRect l="-2128" t="-13793" b="-232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735E6219-8233-4FFA-BD4D-8259E6005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93"/>
          <a:stretch/>
        </p:blipFill>
        <p:spPr>
          <a:xfrm>
            <a:off x="0" y="808080"/>
            <a:ext cx="4939223" cy="33343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4A0E875-4389-4135-B796-B6F2DA1CA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9"/>
          <a:stretch/>
        </p:blipFill>
        <p:spPr>
          <a:xfrm>
            <a:off x="5437255" y="407598"/>
            <a:ext cx="4572000" cy="398418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14D6BE4-E7BB-45BA-9F42-437A78413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4" y="4693690"/>
            <a:ext cx="3464919" cy="215386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98C08BB-0B72-4CF5-8637-F02615318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510" y="4579691"/>
            <a:ext cx="3597584" cy="223157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244302-DD16-41A6-96A3-5D8AB6EAD091}"/>
              </a:ext>
            </a:extLst>
          </p:cNvPr>
          <p:cNvSpPr txBox="1"/>
          <p:nvPr/>
        </p:nvSpPr>
        <p:spPr>
          <a:xfrm>
            <a:off x="0" y="4176582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Let’s look at the outcasts: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8922A8D-E6C7-4A82-8C11-7F045139426D}"/>
              </a:ext>
            </a:extLst>
          </p:cNvPr>
          <p:cNvSpPr txBox="1"/>
          <p:nvPr/>
        </p:nvSpPr>
        <p:spPr>
          <a:xfrm>
            <a:off x="2885299" y="4474848"/>
            <a:ext cx="755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4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6665582-8256-4076-AB3E-EEA969C25A7E}"/>
              </a:ext>
            </a:extLst>
          </p:cNvPr>
          <p:cNvSpPr txBox="1"/>
          <p:nvPr/>
        </p:nvSpPr>
        <p:spPr>
          <a:xfrm>
            <a:off x="6528887" y="4474848"/>
            <a:ext cx="755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6 </a:t>
            </a:r>
          </a:p>
        </p:txBody>
      </p:sp>
    </p:spTree>
    <p:extLst>
      <p:ext uri="{BB962C8B-B14F-4D97-AF65-F5344CB8AC3E}">
        <p14:creationId xmlns:p14="http://schemas.microsoft.com/office/powerpoint/2010/main" val="19988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52BFC41-388A-4E13-8498-1340D3E6C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38"/>
            <a:ext cx="8596668" cy="711200"/>
          </a:xfrm>
        </p:spPr>
        <p:txBody>
          <a:bodyPr>
            <a:normAutofit/>
          </a:bodyPr>
          <a:lstStyle/>
          <a:p>
            <a:r>
              <a:rPr lang="en-GB" dirty="0"/>
              <a:t>Testing Toy Data – Counting 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C9DE3C4-05CE-4982-8CE0-A8719F93CEA9}"/>
              </a:ext>
            </a:extLst>
          </p:cNvPr>
          <p:cNvSpPr/>
          <p:nvPr/>
        </p:nvSpPr>
        <p:spPr>
          <a:xfrm>
            <a:off x="6826359" y="4173476"/>
            <a:ext cx="2778473" cy="1225186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53FD0334-3F01-4A92-AAE4-6FE21763D7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3908" y="4229975"/>
                <a:ext cx="2690924" cy="11686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dirty="0"/>
                  <a:t>Counting,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~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dirty="0"/>
                  <a:t> , then, when normalising: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53FD0334-3F01-4A92-AAE4-6FE21763D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908" y="4229975"/>
                <a:ext cx="2690924" cy="1168687"/>
              </a:xfrm>
              <a:prstGeom prst="rect">
                <a:avLst/>
              </a:prstGeom>
              <a:blipFill>
                <a:blip r:embed="rId2"/>
                <a:stretch>
                  <a:fillRect l="-1357" t="-3646" r="-1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AFB2EA87-2592-4C29-B613-A57B3A29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0" y="873727"/>
            <a:ext cx="9533943" cy="52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AF7F-D996-413B-8583-985FBCD57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935" y="2514599"/>
            <a:ext cx="6620932" cy="2125133"/>
          </a:xfrm>
        </p:spPr>
        <p:txBody>
          <a:bodyPr>
            <a:normAutofit/>
          </a:bodyPr>
          <a:lstStyle/>
          <a:p>
            <a:r>
              <a:rPr lang="en-GB" sz="6600" dirty="0"/>
              <a:t>Uncertainties &amp;</a:t>
            </a:r>
            <a:br>
              <a:rPr lang="en-GB" sz="6600" dirty="0"/>
            </a:br>
            <a:r>
              <a:rPr lang="en-GB" sz="6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31896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E6121-5EB8-E44D-A21D-C50EBE42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98" y="531193"/>
            <a:ext cx="8596668" cy="795867"/>
          </a:xfrm>
        </p:spPr>
        <p:txBody>
          <a:bodyPr/>
          <a:lstStyle/>
          <a:p>
            <a:r>
              <a:rPr lang="en-US" dirty="0"/>
              <a:t>Total uncertainty is given by…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BD0AA-7283-2744-8AF1-3DB85C956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2155" y="2117408"/>
            <a:ext cx="2292512" cy="11414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Statistical Uncertainties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625FB-07D1-3348-8C20-CDC31200E751}"/>
              </a:ext>
            </a:extLst>
          </p:cNvPr>
          <p:cNvSpPr txBox="1"/>
          <p:nvPr/>
        </p:nvSpPr>
        <p:spPr>
          <a:xfrm>
            <a:off x="1625600" y="2117408"/>
            <a:ext cx="189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31794-481F-F141-A087-56EFFEDC14D7}"/>
              </a:ext>
            </a:extLst>
          </p:cNvPr>
          <p:cNvSpPr txBox="1"/>
          <p:nvPr/>
        </p:nvSpPr>
        <p:spPr>
          <a:xfrm>
            <a:off x="6834555" y="2117408"/>
            <a:ext cx="2292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Systematic Uncertainties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0B56E706-0548-8D40-ABBD-87135A2793C7}"/>
              </a:ext>
            </a:extLst>
          </p:cNvPr>
          <p:cNvSpPr/>
          <p:nvPr/>
        </p:nvSpPr>
        <p:spPr>
          <a:xfrm>
            <a:off x="3477905" y="2359798"/>
            <a:ext cx="328245" cy="359205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E67E796F-BD3D-DD48-8D03-084207BAFDB7}"/>
              </a:ext>
            </a:extLst>
          </p:cNvPr>
          <p:cNvSpPr/>
          <p:nvPr/>
        </p:nvSpPr>
        <p:spPr>
          <a:xfrm>
            <a:off x="6506310" y="2390690"/>
            <a:ext cx="268157" cy="297423"/>
          </a:xfrm>
          <a:prstGeom prst="plus">
            <a:avLst>
              <a:gd name="adj" fmla="val 396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1F35F-0CC3-0C4B-9CA1-91ADB6672080}"/>
              </a:ext>
            </a:extLst>
          </p:cNvPr>
          <p:cNvSpPr txBox="1"/>
          <p:nvPr/>
        </p:nvSpPr>
        <p:spPr>
          <a:xfrm>
            <a:off x="6094334" y="1882056"/>
            <a:ext cx="676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/>
                  </a:solidFill>
                </a:ln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3CC13-B45A-1748-9375-5DBF203EBED7}"/>
              </a:ext>
            </a:extLst>
          </p:cNvPr>
          <p:cNvSpPr txBox="1"/>
          <p:nvPr/>
        </p:nvSpPr>
        <p:spPr>
          <a:xfrm>
            <a:off x="8788898" y="1855798"/>
            <a:ext cx="676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chemeClr val="tx1"/>
                  </a:solidFill>
                </a:ln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18DECC-1910-6A4E-8A44-C2EC6F160FF6}"/>
              </a:ext>
            </a:extLst>
          </p:cNvPr>
          <p:cNvCxnSpPr/>
          <p:nvPr/>
        </p:nvCxnSpPr>
        <p:spPr>
          <a:xfrm flipH="1">
            <a:off x="4211687" y="1693334"/>
            <a:ext cx="51404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05CE5F-A9A9-634D-B9AB-98D87890CA67}"/>
              </a:ext>
            </a:extLst>
          </p:cNvPr>
          <p:cNvCxnSpPr>
            <a:cxnSpLocks/>
          </p:cNvCxnSpPr>
          <p:nvPr/>
        </p:nvCxnSpPr>
        <p:spPr>
          <a:xfrm flipV="1">
            <a:off x="4211687" y="1713873"/>
            <a:ext cx="0" cy="15449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8A9DA6-3385-7643-891E-B9C8C0732327}"/>
              </a:ext>
            </a:extLst>
          </p:cNvPr>
          <p:cNvCxnSpPr>
            <a:cxnSpLocks/>
          </p:cNvCxnSpPr>
          <p:nvPr/>
        </p:nvCxnSpPr>
        <p:spPr>
          <a:xfrm flipH="1" flipV="1">
            <a:off x="3944568" y="2795157"/>
            <a:ext cx="232353" cy="4636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8410924-FCFF-F348-9612-B83C0352424A}"/>
              </a:ext>
            </a:extLst>
          </p:cNvPr>
          <p:cNvSpPr/>
          <p:nvPr/>
        </p:nvSpPr>
        <p:spPr>
          <a:xfrm rot="5400000">
            <a:off x="4795468" y="2779212"/>
            <a:ext cx="943773" cy="1439325"/>
          </a:xfrm>
          <a:prstGeom prst="rightBrace">
            <a:avLst>
              <a:gd name="adj1" fmla="val 8333"/>
              <a:gd name="adj2" fmla="val 757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5BE941-B041-104B-8D6A-D00615DE1567}"/>
              </a:ext>
            </a:extLst>
          </p:cNvPr>
          <p:cNvSpPr txBox="1"/>
          <p:nvPr/>
        </p:nvSpPr>
        <p:spPr>
          <a:xfrm>
            <a:off x="2170282" y="4108431"/>
            <a:ext cx="3548571" cy="1631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Recall: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Likelihood: 0.5 variation in NLL (Minuit)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Counting : square root of height of histogram bins</a:t>
            </a:r>
            <a:endParaRPr lang="en-US" sz="2400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A9BA9B7B-C79A-A44F-ACAC-1F799586B976}"/>
              </a:ext>
            </a:extLst>
          </p:cNvPr>
          <p:cNvSpPr/>
          <p:nvPr/>
        </p:nvSpPr>
        <p:spPr>
          <a:xfrm rot="5400000">
            <a:off x="7643926" y="2729321"/>
            <a:ext cx="762000" cy="1439333"/>
          </a:xfrm>
          <a:prstGeom prst="rightBrace">
            <a:avLst>
              <a:gd name="adj1" fmla="val 8333"/>
              <a:gd name="adj2" fmla="val 3429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1BEF6D-67E9-1C4E-8495-A1EF2D250217}"/>
              </a:ext>
            </a:extLst>
          </p:cNvPr>
          <p:cNvSpPr txBox="1"/>
          <p:nvPr/>
        </p:nvSpPr>
        <p:spPr>
          <a:xfrm>
            <a:off x="7059594" y="4108431"/>
            <a:ext cx="2292512" cy="830997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/>
              <a:t>See next two slides…</a:t>
            </a:r>
          </a:p>
        </p:txBody>
      </p:sp>
    </p:spTree>
    <p:extLst>
      <p:ext uri="{BB962C8B-B14F-4D97-AF65-F5344CB8AC3E}">
        <p14:creationId xmlns:p14="http://schemas.microsoft.com/office/powerpoint/2010/main" val="1858253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1CDDC3-0978-DC4C-A9C8-27FB3C6197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72533" y="424765"/>
                <a:ext cx="10634133" cy="7078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Classification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Fit Propagation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1CDDC3-0978-DC4C-A9C8-27FB3C619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2533" y="424765"/>
                <a:ext cx="10634133" cy="707886"/>
              </a:xfrm>
              <a:blipFill>
                <a:blip r:embed="rId2"/>
                <a:stretch>
                  <a:fillRect l="-1719" t="-12931" b="-241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9AD7C4-F51D-EE49-81A6-39AB2D781BDA}"/>
                  </a:ext>
                </a:extLst>
              </p:cNvPr>
              <p:cNvSpPr txBox="1"/>
              <p:nvPr/>
            </p:nvSpPr>
            <p:spPr>
              <a:xfrm>
                <a:off x="941796" y="5641626"/>
                <a:ext cx="3106748" cy="76476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𝑏𝑎𝑐𝑘𝑔𝑟𝑜𝑢𝑛𝑑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9AD7C4-F51D-EE49-81A6-39AB2D78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6" y="5641626"/>
                <a:ext cx="3106748" cy="764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3">
            <a:extLst>
              <a:ext uri="{FF2B5EF4-FFF2-40B4-BE49-F238E27FC236}">
                <a16:creationId xmlns:a16="http://schemas.microsoft.com/office/drawing/2014/main" id="{C0F12BFF-E57F-5541-AF8C-856FE5123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36" r="50193"/>
          <a:stretch/>
        </p:blipFill>
        <p:spPr>
          <a:xfrm>
            <a:off x="152520" y="1934463"/>
            <a:ext cx="4793792" cy="28707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92042-8B10-3B45-B23D-3339E2212C62}"/>
              </a:ext>
            </a:extLst>
          </p:cNvPr>
          <p:cNvCxnSpPr/>
          <p:nvPr/>
        </p:nvCxnSpPr>
        <p:spPr>
          <a:xfrm>
            <a:off x="4412546" y="5982443"/>
            <a:ext cx="146858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8D7C08-4D62-F346-912F-672F69231367}"/>
                  </a:ext>
                </a:extLst>
              </p:cNvPr>
              <p:cNvSpPr txBox="1"/>
              <p:nvPr/>
            </p:nvSpPr>
            <p:spPr>
              <a:xfrm>
                <a:off x="6140369" y="5447336"/>
                <a:ext cx="3990106" cy="945900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Create 40 ‘variations’ of the original classified data set by cutting different events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𝑠𝑖𝑔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8D7C08-4D62-F346-912F-672F69231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369" y="5447336"/>
                <a:ext cx="3990106" cy="945900"/>
              </a:xfrm>
              <a:prstGeom prst="rect">
                <a:avLst/>
              </a:prstGeom>
              <a:blipFill>
                <a:blip r:embed="rId5"/>
                <a:stretch>
                  <a:fillRect l="-756" t="-2484" r="-1059" b="-4348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5FA35-39A7-884A-A35F-2264C39B9AB9}"/>
              </a:ext>
            </a:extLst>
          </p:cNvPr>
          <p:cNvCxnSpPr/>
          <p:nvPr/>
        </p:nvCxnSpPr>
        <p:spPr>
          <a:xfrm>
            <a:off x="2495170" y="4903297"/>
            <a:ext cx="0" cy="5421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78B4F3-BEDD-0442-A7C8-7FEAD04AAFE1}"/>
              </a:ext>
            </a:extLst>
          </p:cNvPr>
          <p:cNvCxnSpPr>
            <a:cxnSpLocks/>
          </p:cNvCxnSpPr>
          <p:nvPr/>
        </p:nvCxnSpPr>
        <p:spPr>
          <a:xfrm flipV="1">
            <a:off x="8134557" y="4336541"/>
            <a:ext cx="0" cy="8520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AEDE0-E086-8544-985B-224E0D20A302}"/>
                  </a:ext>
                </a:extLst>
              </p:cNvPr>
              <p:cNvSpPr txBox="1"/>
              <p:nvPr/>
            </p:nvSpPr>
            <p:spPr>
              <a:xfrm>
                <a:off x="6024327" y="2578224"/>
                <a:ext cx="3990106" cy="1499578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Run these datasets through the fit to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each data set…</a:t>
                </a:r>
              </a:p>
              <a:p>
                <a:pPr algn="ctr"/>
                <a:r>
                  <a:rPr lang="en-US" b="1" dirty="0">
                    <a:sym typeface="Wingdings" pitchFamily="2" charset="2"/>
                  </a:rPr>
                  <a:t> </a:t>
                </a:r>
                <a:r>
                  <a:rPr lang="en-US" b="1" dirty="0"/>
                  <a:t>Classification </a:t>
                </a:r>
                <a:r>
                  <a:rPr lang="en-US" b="1" dirty="0">
                    <a:sym typeface="Wingdings" pitchFamily="2" charset="2"/>
                  </a:rPr>
                  <a:t> fit </a:t>
                </a:r>
                <a:r>
                  <a:rPr lang="en-US" b="1" dirty="0" err="1">
                    <a:sym typeface="Wingdings" pitchFamily="2" charset="2"/>
                  </a:rPr>
                  <a:t>propogation</a:t>
                </a:r>
                <a:r>
                  <a:rPr lang="en-US" b="1" dirty="0">
                    <a:sym typeface="Wingdings" pitchFamily="2" charset="2"/>
                  </a:rPr>
                  <a:t> taken as standard deviation</a:t>
                </a:r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AEDE0-E086-8544-985B-224E0D20A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327" y="2578224"/>
                <a:ext cx="3990106" cy="1499578"/>
              </a:xfrm>
              <a:prstGeom prst="rect">
                <a:avLst/>
              </a:prstGeom>
              <a:blipFill>
                <a:blip r:embed="rId6"/>
                <a:stretch>
                  <a:fillRect l="-756" t="-1587" r="-2118" b="-3968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4FCF54D-D9E2-A84A-B310-6EC7D65AF357}"/>
              </a:ext>
            </a:extLst>
          </p:cNvPr>
          <p:cNvSpPr txBox="1"/>
          <p:nvPr/>
        </p:nvSpPr>
        <p:spPr>
          <a:xfrm>
            <a:off x="469077" y="1237902"/>
            <a:ext cx="9436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following method accounts for how ‘sensitive’ the fit is to small variations in the classified dataset</a:t>
            </a:r>
          </a:p>
        </p:txBody>
      </p:sp>
    </p:spTree>
    <p:extLst>
      <p:ext uri="{BB962C8B-B14F-4D97-AF65-F5344CB8AC3E}">
        <p14:creationId xmlns:p14="http://schemas.microsoft.com/office/powerpoint/2010/main" val="418130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1B39D-016F-4F4E-9175-4BA86359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>
                <a:solidFill>
                  <a:srgbClr val="00B0F0"/>
                </a:solidFill>
              </a:rPr>
              <a:t>Classification</a:t>
            </a:r>
            <a:endParaRPr lang="en-US" sz="8000"/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6903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79F311-66CB-3344-BD00-7770AC1802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1767" y="438344"/>
                <a:ext cx="8596668" cy="739122"/>
              </a:xfrm>
            </p:spPr>
            <p:txBody>
              <a:bodyPr/>
              <a:lstStyle/>
              <a:p>
                <a:r>
                  <a:rPr lang="en-US" dirty="0"/>
                  <a:t>Acceptance</a:t>
                </a:r>
                <a:r>
                  <a:rPr lang="it-IT" b="0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Fit Propagation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79F311-66CB-3344-BD00-7770AC180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1767" y="438344"/>
                <a:ext cx="8596668" cy="739122"/>
              </a:xfrm>
              <a:blipFill>
                <a:blip r:embed="rId2"/>
                <a:stretch>
                  <a:fillRect l="-2199" t="-12397" b="-19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BCF8E-6861-EF41-830E-D7775D26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67" y="1405207"/>
            <a:ext cx="8596668" cy="7804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Similarly, the sensitivity of the fit to variations in the acceptance function coefficients was calculated using the following method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14FF7E7-D07C-FC47-B4A2-0A32443CD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9" t="9359" r="8976"/>
          <a:stretch/>
        </p:blipFill>
        <p:spPr>
          <a:xfrm rot="21256284">
            <a:off x="534550" y="2472323"/>
            <a:ext cx="3500405" cy="161798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5830F9F-6C93-9B45-B3F5-45841DEFF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0" t="9102" r="8441"/>
          <a:stretch/>
        </p:blipFill>
        <p:spPr>
          <a:xfrm rot="504146">
            <a:off x="701433" y="2544454"/>
            <a:ext cx="3441576" cy="16136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DA62B9-5A06-A649-8B53-F40C099B1350}"/>
              </a:ext>
            </a:extLst>
          </p:cNvPr>
          <p:cNvCxnSpPr>
            <a:cxnSpLocks/>
          </p:cNvCxnSpPr>
          <p:nvPr/>
        </p:nvCxnSpPr>
        <p:spPr>
          <a:xfrm flipH="1">
            <a:off x="2284752" y="4260963"/>
            <a:ext cx="9750" cy="1108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D91FE-C45B-A442-A35F-48588C00DF1D}"/>
                  </a:ext>
                </a:extLst>
              </p:cNvPr>
              <p:cNvSpPr txBox="1"/>
              <p:nvPr/>
            </p:nvSpPr>
            <p:spPr>
              <a:xfrm>
                <a:off x="945572" y="5547408"/>
                <a:ext cx="2953297" cy="967957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Coefficients are varied randomly 10 times in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𝑖𝑗𝑚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D91FE-C45B-A442-A35F-48588C00D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72" y="5547408"/>
                <a:ext cx="2953297" cy="967957"/>
              </a:xfrm>
              <a:prstGeom prst="rect">
                <a:avLst/>
              </a:prstGeom>
              <a:blipFill>
                <a:blip r:embed="rId5"/>
                <a:stretch>
                  <a:fillRect l="-1018" t="-1818" b="-1818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BAA351A-0E57-F745-97E9-FF2EAC7C21E5}"/>
              </a:ext>
            </a:extLst>
          </p:cNvPr>
          <p:cNvSpPr txBox="1"/>
          <p:nvPr/>
        </p:nvSpPr>
        <p:spPr>
          <a:xfrm>
            <a:off x="602009" y="4134440"/>
            <a:ext cx="1767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Acceptance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06EB93-DD4B-0E42-9861-65CC1022BEEB}"/>
                  </a:ext>
                </a:extLst>
              </p:cNvPr>
              <p:cNvSpPr txBox="1"/>
              <p:nvPr/>
            </p:nvSpPr>
            <p:spPr>
              <a:xfrm>
                <a:off x="5525015" y="3246151"/>
                <a:ext cx="3990106" cy="1776577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‘varied’ acceptance functions were utilized in runs of the fit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b="1" dirty="0">
                    <a:sym typeface="Wingdings" pitchFamily="2" charset="2"/>
                  </a:rPr>
                  <a:t>Acceptance to fit propagation error is standard deviation</a:t>
                </a:r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06EB93-DD4B-0E42-9861-65CC1022B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015" y="3246151"/>
                <a:ext cx="3990106" cy="1776577"/>
              </a:xfrm>
              <a:prstGeom prst="rect">
                <a:avLst/>
              </a:prstGeom>
              <a:blipFill>
                <a:blip r:embed="rId6"/>
                <a:stretch>
                  <a:fillRect l="-605" t="-1347" r="-2118" b="-3367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Bent Up Arrow 13">
            <a:extLst>
              <a:ext uri="{FF2B5EF4-FFF2-40B4-BE49-F238E27FC236}">
                <a16:creationId xmlns:a16="http://schemas.microsoft.com/office/drawing/2014/main" id="{9E90D1CF-3BC4-944C-BC3D-01CE369A5206}"/>
              </a:ext>
            </a:extLst>
          </p:cNvPr>
          <p:cNvSpPr/>
          <p:nvPr/>
        </p:nvSpPr>
        <p:spPr>
          <a:xfrm>
            <a:off x="4460101" y="5269642"/>
            <a:ext cx="3292844" cy="780453"/>
          </a:xfrm>
          <a:prstGeom prst="bentUpArrow">
            <a:avLst>
              <a:gd name="adj1" fmla="val 1487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00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452ECC5-54AC-4C61-AF91-694F2573BC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2983" y="190500"/>
                <a:ext cx="8596668" cy="762000"/>
              </a:xfrm>
            </p:spPr>
            <p:txBody>
              <a:bodyPr/>
              <a:lstStyle/>
              <a:p>
                <a:r>
                  <a:rPr lang="it-IT" dirty="0" err="1"/>
                  <a:t>Projections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452ECC5-54AC-4C61-AF91-694F2573B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2983" y="190500"/>
                <a:ext cx="8596668" cy="762000"/>
              </a:xfrm>
              <a:blipFill>
                <a:blip r:embed="rId3"/>
                <a:stretch>
                  <a:fillRect l="-2199" t="-11200" b="-15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46D122D2-D3A3-4146-BFA0-6B2376C5B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3" y="1047749"/>
            <a:ext cx="9963150" cy="347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74637A8-8E4E-4AB9-B4EF-E69254DC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825" y="4612998"/>
            <a:ext cx="5061466" cy="17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4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olo 1">
                <a:extLst>
                  <a:ext uri="{FF2B5EF4-FFF2-40B4-BE49-F238E27FC236}">
                    <a16:creationId xmlns:a16="http://schemas.microsoft.com/office/drawing/2014/main" id="{F6217601-5EE7-4F0B-8AEE-8D7BE09E4A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2983" y="190500"/>
                <a:ext cx="8596668" cy="762000"/>
              </a:xfrm>
            </p:spPr>
            <p:txBody>
              <a:bodyPr/>
              <a:lstStyle/>
              <a:p>
                <a:r>
                  <a:rPr lang="it-IT" dirty="0"/>
                  <a:t>P</a:t>
                </a:r>
                <a:r>
                  <a:rPr lang="it-IT" dirty="0" err="1"/>
                  <a:t>rojections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Titolo 1">
                <a:extLst>
                  <a:ext uri="{FF2B5EF4-FFF2-40B4-BE49-F238E27FC236}">
                    <a16:creationId xmlns:a16="http://schemas.microsoft.com/office/drawing/2014/main" id="{F6217601-5EE7-4F0B-8AEE-8D7BE09E4A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2983" y="190500"/>
                <a:ext cx="8596668" cy="762000"/>
              </a:xfrm>
              <a:blipFill>
                <a:blip r:embed="rId2"/>
                <a:stretch>
                  <a:fillRect l="-2199" t="-11200" b="-15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AB7E5A06-0633-47AD-8858-F86E93D4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3" y="1114425"/>
            <a:ext cx="10001250" cy="346822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F5ED49-B86E-46F3-85DE-63A9D271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094" y="4668371"/>
            <a:ext cx="5025028" cy="171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7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olo 1">
                <a:extLst>
                  <a:ext uri="{FF2B5EF4-FFF2-40B4-BE49-F238E27FC236}">
                    <a16:creationId xmlns:a16="http://schemas.microsoft.com/office/drawing/2014/main" id="{398E629A-E2E7-4745-97FE-486C56EC46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2983" y="190500"/>
                <a:ext cx="8596668" cy="762000"/>
              </a:xfrm>
            </p:spPr>
            <p:txBody>
              <a:bodyPr/>
              <a:lstStyle/>
              <a:p>
                <a:r>
                  <a:rPr lang="it-IT" dirty="0"/>
                  <a:t>P</a:t>
                </a:r>
                <a:r>
                  <a:rPr lang="it-IT" dirty="0" err="1"/>
                  <a:t>rojections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Titolo 1">
                <a:extLst>
                  <a:ext uri="{FF2B5EF4-FFF2-40B4-BE49-F238E27FC236}">
                    <a16:creationId xmlns:a16="http://schemas.microsoft.com/office/drawing/2014/main" id="{398E629A-E2E7-4745-97FE-486C56EC46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2983" y="190500"/>
                <a:ext cx="8596668" cy="762000"/>
              </a:xfrm>
              <a:blipFill>
                <a:blip r:embed="rId2"/>
                <a:stretch>
                  <a:fillRect l="-2199" t="-11200" b="-15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1315FD9D-9EF5-42EB-87F2-ACF9A3DB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3" y="1047751"/>
            <a:ext cx="9890498" cy="34099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08852AF-2C0F-425D-9FAB-D7EA11EC3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394" y="4457701"/>
            <a:ext cx="4886322" cy="177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11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6273DB-40A2-8D4A-A20B-775FA372C2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663" y="118961"/>
                <a:ext cx="8596668" cy="73130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𝑓𝑏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observables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6273DB-40A2-8D4A-A20B-775FA372C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663" y="118961"/>
                <a:ext cx="8596668" cy="731308"/>
              </a:xfrm>
              <a:blipFill>
                <a:blip r:embed="rId3"/>
                <a:stretch>
                  <a:fillRect t="-13445" b="-201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0B6CC6-9161-B94E-9448-AC072713A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67" y="1083732"/>
            <a:ext cx="10036559" cy="52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47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86C04D-087E-4944-ADEF-4F84817B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9" y="253471"/>
            <a:ext cx="8596668" cy="731308"/>
          </a:xfrm>
        </p:spPr>
        <p:txBody>
          <a:bodyPr/>
          <a:lstStyle/>
          <a:p>
            <a:r>
              <a:rPr lang="en-US" dirty="0"/>
              <a:t>Final Fit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709300-7A60-45BD-842A-7DF7215C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24033" y="1787580"/>
            <a:ext cx="9830859" cy="51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37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olo 1">
                <a:extLst>
                  <a:ext uri="{FF2B5EF4-FFF2-40B4-BE49-F238E27FC236}">
                    <a16:creationId xmlns:a16="http://schemas.microsoft.com/office/drawing/2014/main" id="{D6DAA7AB-8CDD-4868-A02A-1DE7CDD6E0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09524" y="181584"/>
                <a:ext cx="3192856" cy="810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Parameters</a:t>
                </a:r>
              </a:p>
            </p:txBody>
          </p:sp>
        </mc:Choice>
        <mc:Fallback xmlns="">
          <p:sp>
            <p:nvSpPr>
              <p:cNvPr id="6" name="Titolo 1">
                <a:extLst>
                  <a:ext uri="{FF2B5EF4-FFF2-40B4-BE49-F238E27FC236}">
                    <a16:creationId xmlns:a16="http://schemas.microsoft.com/office/drawing/2014/main" id="{D6DAA7AB-8CDD-4868-A02A-1DE7CDD6E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09524" y="181584"/>
                <a:ext cx="3192856" cy="810638"/>
              </a:xfrm>
              <a:blipFill>
                <a:blip r:embed="rId2"/>
                <a:stretch>
                  <a:fillRect t="-11278" r="-191" b="-82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ECB2978-39CD-4495-9358-90F87353F2C6}"/>
                  </a:ext>
                </a:extLst>
              </p:cNvPr>
              <p:cNvSpPr txBox="1"/>
              <p:nvPr/>
            </p:nvSpPr>
            <p:spPr>
              <a:xfrm>
                <a:off x="382640" y="920149"/>
                <a:ext cx="9186056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GB" sz="1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GB" sz="1400" i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𝐹𝐵</m:t>
                              </m:r>
                            </m:sub>
                          </m:sSub>
                        </m:num>
                        <m:den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GB" sz="1400" i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4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num>
                        <m:den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Sup>
                        <m:sSubSup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=4,5</m:t>
                          </m:r>
                          <m:r>
                            <a:rPr lang="it-IT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6,</m:t>
                          </m:r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=4,5,</m:t>
                              </m:r>
                              <m:r>
                                <a:rPr lang="it-IT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4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,8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ECB2978-39CD-4495-9358-90F87353F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40" y="920149"/>
                <a:ext cx="9186056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8D301B-7FC0-4EDF-B544-20372C70CA4E}"/>
              </a:ext>
            </a:extLst>
          </p:cNvPr>
          <p:cNvSpPr txBox="1"/>
          <p:nvPr/>
        </p:nvSpPr>
        <p:spPr>
          <a:xfrm>
            <a:off x="10572382" y="6317159"/>
            <a:ext cx="2000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[De Cian, 2013]</a:t>
            </a:r>
          </a:p>
          <a:p>
            <a:r>
              <a:rPr lang="it-IT" sz="1100" dirty="0">
                <a:solidFill>
                  <a:schemeClr val="bg1"/>
                </a:solidFill>
                <a:effectLst/>
                <a:ea typeface="MS Mincho" panose="02020609040205080304" pitchFamily="49" charset="-128"/>
              </a:rPr>
              <a:t>[</a:t>
            </a:r>
            <a:r>
              <a:rPr lang="en-GB" sz="1100" dirty="0" err="1">
                <a:solidFill>
                  <a:schemeClr val="bg1"/>
                </a:solidFill>
                <a:ea typeface="MS Mincho" panose="02020609040205080304" pitchFamily="49" charset="-128"/>
              </a:rPr>
              <a:t>Wehle</a:t>
            </a:r>
            <a:r>
              <a:rPr lang="en-GB" sz="1100" dirty="0">
                <a:solidFill>
                  <a:schemeClr val="bg1"/>
                </a:solidFill>
                <a:ea typeface="MS Mincho" panose="02020609040205080304" pitchFamily="49" charset="-128"/>
              </a:rPr>
              <a:t> et al, 2017]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D6795E4-C32E-4A95-A514-BCB0EBAD9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640" y="1513773"/>
            <a:ext cx="9561460" cy="517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77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1DA5-566B-F148-9076-27C1C4B8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52" y="317850"/>
            <a:ext cx="4691825" cy="597966"/>
          </a:xfrm>
        </p:spPr>
        <p:txBody>
          <a:bodyPr>
            <a:normAutofit fontScale="90000"/>
          </a:bodyPr>
          <a:lstStyle/>
          <a:p>
            <a:r>
              <a:rPr lang="en-US" dirty="0"/>
              <a:t>Z-Score of Parameters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DF087-1274-44BB-AED0-5BAD1F35C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 l="3957" t="4391" r="1886" b="2369"/>
          <a:stretch/>
        </p:blipFill>
        <p:spPr>
          <a:xfrm>
            <a:off x="5137391" y="1701411"/>
            <a:ext cx="4586447" cy="3905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4AC5E-6BB3-4EB5-A5AB-7A2E6B780D63}"/>
                  </a:ext>
                </a:extLst>
              </p:cNvPr>
              <p:cNvSpPr txBox="1"/>
              <p:nvPr/>
            </p:nvSpPr>
            <p:spPr>
              <a:xfrm>
                <a:off x="5253859" y="1309954"/>
                <a:ext cx="3904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Z-score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4AC5E-6BB3-4EB5-A5AB-7A2E6B78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859" y="1309954"/>
                <a:ext cx="3904843" cy="369332"/>
              </a:xfrm>
              <a:prstGeom prst="rect">
                <a:avLst/>
              </a:prstGeom>
              <a:blipFill>
                <a:blip r:embed="rId5"/>
                <a:stretch>
                  <a:fillRect l="-140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60048720-C21C-45FE-885E-FC79F9F49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678" y="1566153"/>
            <a:ext cx="4586447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03040C-A330-418D-B88D-0D6B9B65F306}"/>
                  </a:ext>
                </a:extLst>
              </p:cNvPr>
              <p:cNvSpPr txBox="1"/>
              <p:nvPr/>
            </p:nvSpPr>
            <p:spPr>
              <a:xfrm>
                <a:off x="506483" y="1332079"/>
                <a:ext cx="2526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Z-score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03040C-A330-418D-B88D-0D6B9B65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83" y="1332079"/>
                <a:ext cx="2526815" cy="369332"/>
              </a:xfrm>
              <a:prstGeom prst="rect">
                <a:avLst/>
              </a:prstGeom>
              <a:blipFill>
                <a:blip r:embed="rId8"/>
                <a:stretch>
                  <a:fillRect l="-1928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7AA3A552-ED1E-44EF-AE39-248B0C554B30}"/>
              </a:ext>
            </a:extLst>
          </p:cNvPr>
          <p:cNvSpPr/>
          <p:nvPr/>
        </p:nvSpPr>
        <p:spPr>
          <a:xfrm>
            <a:off x="6653214" y="5327144"/>
            <a:ext cx="1664729" cy="515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6905C6-CAEB-4C55-BB5B-EE6C91882FF0}"/>
              </a:ext>
            </a:extLst>
          </p:cNvPr>
          <p:cNvSpPr/>
          <p:nvPr/>
        </p:nvSpPr>
        <p:spPr>
          <a:xfrm>
            <a:off x="1684536" y="5331367"/>
            <a:ext cx="1664729" cy="515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B0FD5D-DE06-48F4-87B9-44E3DAE7A7FC}"/>
                  </a:ext>
                </a:extLst>
              </p:cNvPr>
              <p:cNvSpPr txBox="1"/>
              <p:nvPr/>
            </p:nvSpPr>
            <p:spPr>
              <a:xfrm>
                <a:off x="2205123" y="5327144"/>
                <a:ext cx="828175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200" b="0" i="1" smtClean="0">
                              <a:solidFill>
                                <a:schemeClr val="tx1">
                                  <a:alpha val="7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it-IT" sz="1200" b="0" i="1" smtClean="0">
                                  <a:solidFill>
                                    <a:schemeClr val="tx1">
                                      <a:alpha val="7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𝑓𝑖𝑡</m:t>
                                  </m:r>
                                </m:sub>
                              </m:sSub>
                              <m:r>
                                <a:rPr lang="it-IT" sz="1200" b="0" i="1" smtClean="0">
                                  <a:solidFill>
                                    <a:schemeClr val="tx1">
                                      <a:alpha val="7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𝑆𝑀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200" b="0" i="1" smtClean="0">
                                  <a:solidFill>
                                    <a:schemeClr val="tx1">
                                      <a:alpha val="7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𝑓𝑖𝑡</m:t>
                                  </m:r>
                                </m:sub>
                                <m:sup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it-IT" sz="1200" b="0" i="1" smtClean="0">
                                  <a:solidFill>
                                    <a:schemeClr val="tx1">
                                      <a:alpha val="7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𝑆𝑀</m:t>
                                  </m:r>
                                </m:sub>
                                <m:sup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B0FD5D-DE06-48F4-87B9-44E3DAE7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123" y="5327144"/>
                <a:ext cx="828175" cy="6150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0647A3A-5DBA-4A23-BFAF-8CDC5E94B151}"/>
                  </a:ext>
                </a:extLst>
              </p:cNvPr>
              <p:cNvSpPr txBox="1"/>
              <p:nvPr/>
            </p:nvSpPr>
            <p:spPr>
              <a:xfrm>
                <a:off x="7071490" y="5327144"/>
                <a:ext cx="828175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200" b="0" i="1" smtClean="0">
                              <a:solidFill>
                                <a:schemeClr val="tx1">
                                  <a:alpha val="7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it-IT" sz="1200" b="0" i="1" smtClean="0">
                                  <a:solidFill>
                                    <a:schemeClr val="tx1">
                                      <a:alpha val="7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𝑓𝑖𝑡</m:t>
                                  </m:r>
                                </m:sub>
                              </m:sSub>
                              <m:r>
                                <a:rPr lang="it-IT" sz="1200" b="0" i="1" smtClean="0">
                                  <a:solidFill>
                                    <a:schemeClr val="tx1">
                                      <a:alpha val="7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𝑆𝑀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200" b="0" i="1" smtClean="0">
                                  <a:solidFill>
                                    <a:schemeClr val="tx1">
                                      <a:alpha val="7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𝑓𝑖𝑡</m:t>
                                  </m:r>
                                </m:sub>
                                <m:sup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it-IT" sz="1200" b="0" i="1" smtClean="0">
                                  <a:solidFill>
                                    <a:schemeClr val="tx1">
                                      <a:alpha val="72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𝑆𝑀</m:t>
                                  </m:r>
                                </m:sub>
                                <m:sup>
                                  <m:r>
                                    <a:rPr lang="it-IT" sz="1200" b="0" i="1" smtClean="0">
                                      <a:solidFill>
                                        <a:schemeClr val="tx1">
                                          <a:alpha val="72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0647A3A-5DBA-4A23-BFAF-8CDC5E94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490" y="5327144"/>
                <a:ext cx="828175" cy="6150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9365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814D0C9-7457-4314-8D63-7E93E29BD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935" y="1158641"/>
                <a:ext cx="4040052" cy="33549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work involved: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Classification of data: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Calculation of acceptance function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/>
                  <a:t>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Fit (NLL and Counting)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Propagation of Uncertainty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GB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814D0C9-7457-4314-8D63-7E93E29BD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935" y="1158641"/>
                <a:ext cx="4040052" cy="3354993"/>
              </a:xfrm>
              <a:blipFill>
                <a:blip r:embed="rId2"/>
                <a:stretch>
                  <a:fillRect l="-1360" t="-1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25F492D8-F5FE-4BA3-9C01-2153332B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35" y="317770"/>
            <a:ext cx="8596312" cy="693906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6829CF-E033-4F0B-B7AF-818B2AFB64F7}"/>
              </a:ext>
            </a:extLst>
          </p:cNvPr>
          <p:cNvSpPr txBox="1"/>
          <p:nvPr/>
        </p:nvSpPr>
        <p:spPr>
          <a:xfrm>
            <a:off x="578796" y="1848654"/>
            <a:ext cx="2991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Hard cuts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Decision boosting trees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Crystal ball mass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FA4C29D-1098-4830-8AC3-AF0BB2CBB0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9091" y="1158640"/>
                <a:ext cx="4040052" cy="33549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charset="2"/>
                  <a:buNone/>
                </a:pPr>
                <a:r>
                  <a:rPr lang="en-GB" dirty="0"/>
                  <a:t>Main Observations: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𝑓𝑏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: present general agreement with theory, yet with occasional deviations</a:t>
                </a:r>
                <a:endParaRPr lang="it-IT" b="0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: General Agreement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it-IT" b="0" dirty="0"/>
                  <a:t>: </a:t>
                </a:r>
                <a:r>
                  <a:rPr lang="it-IT" b="0" dirty="0" err="1"/>
                  <a:t>Poor</a:t>
                </a:r>
                <a:r>
                  <a:rPr lang="it-IT" b="0" dirty="0"/>
                  <a:t> Agreement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7,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GB" dirty="0"/>
                  <a:t>: Good agreement (with large error bars)</a:t>
                </a:r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6FA4C29D-1098-4830-8AC3-AF0BB2CBB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91" y="1158640"/>
                <a:ext cx="4040052" cy="3354993"/>
              </a:xfrm>
              <a:prstGeom prst="rect">
                <a:avLst/>
              </a:prstGeom>
              <a:blipFill>
                <a:blip r:embed="rId3"/>
                <a:stretch>
                  <a:fillRect l="-1360" t="-1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0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1B8D8-518F-4A6C-A378-BF256310C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59" y="409575"/>
            <a:ext cx="2818341" cy="714375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8AC48-07F9-43F7-BA16-2055F917EF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26" y="1323975"/>
                <a:ext cx="9420224" cy="4446500"/>
              </a:xfr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/>
              <a:p>
                <a:pPr algn="just"/>
                <a:r>
                  <a:rPr lang="en-GB" sz="1500" dirty="0">
                    <a:ea typeface="+mn-lt"/>
                    <a:cs typeface="+mn-lt"/>
                  </a:rPr>
                  <a:t>The </a:t>
                </a:r>
                <a:r>
                  <a:rPr lang="en-GB" sz="1500" dirty="0" err="1">
                    <a:ea typeface="+mn-lt"/>
                    <a:cs typeface="+mn-lt"/>
                  </a:rPr>
                  <a:t>LHCb</a:t>
                </a:r>
                <a:r>
                  <a:rPr lang="en-GB" sz="1500" dirty="0">
                    <a:ea typeface="+mn-lt"/>
                    <a:cs typeface="+mn-lt"/>
                  </a:rPr>
                  <a:t> Collaboration. </a:t>
                </a:r>
                <a:r>
                  <a:rPr lang="en-GB" sz="1500" i="1" dirty="0"/>
                  <a:t>Angular analysis of the B0 to K*0 μ+ μ- decay using 3 fb-1 of integrated luminosity. </a:t>
                </a:r>
                <a:r>
                  <a:rPr lang="en-GB" sz="1500" dirty="0"/>
                  <a:t>Journal of High Energy Physics, Vol. 104, 2016.</a:t>
                </a:r>
                <a:endParaRPr lang="en-GB" sz="1500" dirty="0">
                  <a:ea typeface="+mn-lt"/>
                  <a:cs typeface="+mn-lt"/>
                </a:endParaRPr>
              </a:p>
              <a:p>
                <a:pPr algn="just"/>
                <a:r>
                  <a:rPr lang="en-GB" sz="1500" dirty="0"/>
                  <a:t>T. CMS and L. collaborations. </a:t>
                </a:r>
                <a:r>
                  <a:rPr lang="en-GB" sz="1500" i="1" dirty="0"/>
                  <a:t>Observation of the rare Bs0 → μ+ μ- decay from the combined analysis of CMS and </a:t>
                </a:r>
                <a:r>
                  <a:rPr lang="en-GB" sz="1500" i="1" dirty="0" err="1"/>
                  <a:t>LHCb</a:t>
                </a:r>
                <a:r>
                  <a:rPr lang="en-GB" sz="1500" i="1" dirty="0"/>
                  <a:t> data. </a:t>
                </a:r>
                <a:r>
                  <a:rPr lang="en-GB" sz="1500" dirty="0"/>
                  <a:t>Nature, vol. 522, pp. 68–72, 2015.</a:t>
                </a:r>
              </a:p>
              <a:p>
                <a:pPr algn="just"/>
                <a:r>
                  <a:rPr lang="en-GB" sz="1500" dirty="0" err="1">
                    <a:ea typeface="+mn-lt"/>
                    <a:cs typeface="+mn-lt"/>
                  </a:rPr>
                  <a:t>Aaij</a:t>
                </a:r>
                <a:r>
                  <a:rPr lang="en-GB" sz="1500" dirty="0">
                    <a:ea typeface="+mn-lt"/>
                    <a:cs typeface="+mn-lt"/>
                  </a:rPr>
                  <a:t> R, C. </a:t>
                </a:r>
                <a:r>
                  <a:rPr lang="en-GB" sz="1500" dirty="0" err="1">
                    <a:ea typeface="+mn-lt"/>
                    <a:cs typeface="+mn-lt"/>
                  </a:rPr>
                  <a:t>Abellan</a:t>
                </a:r>
                <a:r>
                  <a:rPr lang="en-GB" sz="1500" dirty="0">
                    <a:ea typeface="+mn-lt"/>
                    <a:cs typeface="+mn-lt"/>
                  </a:rPr>
                  <a:t> </a:t>
                </a:r>
                <a:r>
                  <a:rPr lang="en-GB" sz="1500" dirty="0" err="1">
                    <a:ea typeface="+mn-lt"/>
                    <a:cs typeface="+mn-lt"/>
                  </a:rPr>
                  <a:t>Beteta</a:t>
                </a:r>
                <a:r>
                  <a:rPr lang="en-GB" sz="1500" dirty="0">
                    <a:ea typeface="+mn-lt"/>
                    <a:cs typeface="+mn-lt"/>
                  </a:rPr>
                  <a:t>, A. </a:t>
                </a:r>
                <a:r>
                  <a:rPr lang="en-GB" sz="1500" dirty="0" err="1">
                    <a:ea typeface="+mn-lt"/>
                    <a:cs typeface="+mn-lt"/>
                  </a:rPr>
                  <a:t>Adametz,et</a:t>
                </a:r>
                <a:r>
                  <a:rPr lang="en-GB" sz="1500" dirty="0">
                    <a:ea typeface="+mn-lt"/>
                    <a:cs typeface="+mn-lt"/>
                  </a:rPr>
                  <a:t> al. </a:t>
                </a:r>
                <a:r>
                  <a:rPr lang="en-GB" sz="1500" i="1" dirty="0">
                    <a:ea typeface="+mn-lt"/>
                    <a:cs typeface="+mn-lt"/>
                  </a:rPr>
                  <a:t>Evidence for the decay B0→J/</a:t>
                </a:r>
                <a:r>
                  <a:rPr lang="en-GB" sz="1500" i="1" dirty="0" err="1">
                    <a:ea typeface="+mn-lt"/>
                    <a:cs typeface="+mn-lt"/>
                  </a:rPr>
                  <a:t>ψω</a:t>
                </a:r>
                <a:r>
                  <a:rPr lang="en-GB" sz="1500" i="1" dirty="0">
                    <a:ea typeface="+mn-lt"/>
                    <a:cs typeface="+mn-lt"/>
                  </a:rPr>
                  <a:t> and measurement of the relative branching fractions of Bs0 meson decays to J/</a:t>
                </a:r>
                <a:r>
                  <a:rPr lang="en-GB" sz="1500" i="1" dirty="0" err="1">
                    <a:ea typeface="+mn-lt"/>
                    <a:cs typeface="+mn-lt"/>
                  </a:rPr>
                  <a:t>ψη</a:t>
                </a:r>
                <a:r>
                  <a:rPr lang="en-GB" sz="1500" i="1" dirty="0">
                    <a:ea typeface="+mn-lt"/>
                    <a:cs typeface="+mn-lt"/>
                  </a:rPr>
                  <a:t> and J/</a:t>
                </a:r>
                <a:r>
                  <a:rPr lang="en-GB" sz="1500" i="1" dirty="0" err="1">
                    <a:ea typeface="+mn-lt"/>
                    <a:cs typeface="+mn-lt"/>
                  </a:rPr>
                  <a:t>ψη</a:t>
                </a:r>
                <a:r>
                  <a:rPr lang="en-GB" sz="1500" i="1" dirty="0">
                    <a:ea typeface="+mn-lt"/>
                    <a:cs typeface="+mn-lt"/>
                  </a:rPr>
                  <a:t>′</a:t>
                </a:r>
                <a:r>
                  <a:rPr lang="en-GB" sz="1500" dirty="0">
                    <a:ea typeface="+mn-lt"/>
                    <a:cs typeface="+mn-lt"/>
                  </a:rPr>
                  <a:t>, Nuclear Physics B, Volume 867, Issue 3, 2013, pp. 547-566, ISSN 0550-3213, </a:t>
                </a:r>
                <a:r>
                  <a:rPr lang="en-GB" sz="1500" dirty="0">
                    <a:ea typeface="+mn-lt"/>
                    <a:cs typeface="+mn-lt"/>
                    <a:hlinkClick r:id="rId2"/>
                  </a:rPr>
                  <a:t>https://doi.org/10.1016/j.nuclphysb.2012.10.021</a:t>
                </a:r>
                <a:endParaRPr lang="en-GB" sz="1500" dirty="0">
                  <a:ea typeface="+mn-lt"/>
                  <a:cs typeface="+mn-lt"/>
                </a:endParaRPr>
              </a:p>
              <a:p>
                <a:pPr algn="just"/>
                <a:r>
                  <a:rPr lang="en-GB" sz="1500" dirty="0" err="1">
                    <a:effectLst/>
                    <a:ea typeface="MS Mincho" panose="02020609040205080304" pitchFamily="49" charset="-128"/>
                  </a:rPr>
                  <a:t>Aaij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 R, et al. </a:t>
                </a:r>
                <a:r>
                  <a:rPr lang="en-GB" sz="1500" dirty="0" err="1">
                    <a:effectLst/>
                    <a:ea typeface="MS Mincho" panose="02020609040205080304" pitchFamily="49" charset="-128"/>
                  </a:rPr>
                  <a:t>LHCb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 collaboration. Differential branching fraction and angular analysis of the decay B0→ K</a:t>
                </a:r>
                <a:r>
                  <a:rPr lang="en-GB" sz="1500" dirty="0">
                    <a:effectLst/>
                    <a:ea typeface="MS Mincho" panose="02020609040205080304" pitchFamily="49" charset="-128"/>
                    <a:cs typeface="Cambria Math" panose="02040503050406030204" pitchFamily="18" charset="0"/>
                  </a:rPr>
                  <a:t>∗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0µ+µ−. Available at </a:t>
                </a:r>
                <a:r>
                  <a:rPr lang="en-GB" sz="1500" u="sng" dirty="0">
                    <a:solidFill>
                      <a:srgbClr val="0563C1"/>
                    </a:solidFill>
                    <a:effectLst/>
                    <a:ea typeface="MS Mincho" panose="02020609040205080304" pitchFamily="49" charset="-128"/>
                    <a:hlinkClick r:id="rId3"/>
                  </a:rPr>
                  <a:t>https://arxiv.org/abs/1304.6325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. </a:t>
                </a:r>
              </a:p>
              <a:p>
                <a:pPr algn="just"/>
                <a:r>
                  <a:rPr lang="it-IT" sz="1500" dirty="0" err="1">
                    <a:effectLst/>
                    <a:ea typeface="MS Mincho" panose="02020609040205080304" pitchFamily="49" charset="-128"/>
                  </a:rPr>
                  <a:t>Altmannshofer</a:t>
                </a:r>
                <a:r>
                  <a:rPr lang="it-IT" sz="1500" dirty="0">
                    <a:effectLst/>
                    <a:ea typeface="MS Mincho" panose="02020609040205080304" pitchFamily="49" charset="-128"/>
                  </a:rPr>
                  <a:t> W, et al. </a:t>
                </a:r>
                <a:r>
                  <a:rPr lang="it-IT" sz="1500" dirty="0" err="1">
                    <a:effectLst/>
                    <a:ea typeface="MS Mincho" panose="02020609040205080304" pitchFamily="49" charset="-128"/>
                  </a:rPr>
                  <a:t>Symmetries</a:t>
                </a:r>
                <a:r>
                  <a:rPr lang="it-IT" sz="1500" dirty="0">
                    <a:effectLst/>
                    <a:ea typeface="MS Mincho" panose="02020609040205080304" pitchFamily="49" charset="-128"/>
                  </a:rPr>
                  <a:t> and </a:t>
                </a:r>
                <a:r>
                  <a:rPr lang="it-IT" sz="1500" dirty="0" err="1">
                    <a:effectLst/>
                    <a:ea typeface="MS Mincho" panose="02020609040205080304" pitchFamily="49" charset="-128"/>
                  </a:rPr>
                  <a:t>Asymmetries</a:t>
                </a:r>
                <a:r>
                  <a:rPr lang="it-IT" sz="1500" dirty="0">
                    <a:effectLst/>
                    <a:ea typeface="MS Mincho" panose="02020609040205080304" pitchFamily="49" charset="-128"/>
                  </a:rPr>
                  <a:t> of B → K</a:t>
                </a:r>
                <a:r>
                  <a:rPr lang="it-IT" sz="1500" dirty="0">
                    <a:effectLst/>
                    <a:ea typeface="MS Mincho" panose="02020609040205080304" pitchFamily="49" charset="-128"/>
                    <a:cs typeface="Cambria Math" panose="02040503050406030204" pitchFamily="18" charset="0"/>
                  </a:rPr>
                  <a:t>∗</a:t>
                </a:r>
                <a:r>
                  <a:rPr lang="it-IT" sz="1500" dirty="0">
                    <a:effectLst/>
                    <a:ea typeface="MS Mincho" panose="02020609040205080304" pitchFamily="49" charset="-128"/>
                  </a:rPr>
                  <a:t>µ +µ − </a:t>
                </a:r>
                <a:r>
                  <a:rPr lang="it-IT" sz="1500" dirty="0" err="1">
                    <a:effectLst/>
                    <a:ea typeface="MS Mincho" panose="02020609040205080304" pitchFamily="49" charset="-128"/>
                  </a:rPr>
                  <a:t>Decays</a:t>
                </a:r>
                <a:r>
                  <a:rPr lang="it-IT" sz="1500" dirty="0">
                    <a:effectLst/>
                    <a:ea typeface="MS Mincho" panose="02020609040205080304" pitchFamily="49" charset="-128"/>
                  </a:rPr>
                  <a:t> in the Standard Model and Beyond, JHEP 0901 (2009) 019. </a:t>
                </a:r>
                <a:r>
                  <a:rPr lang="it-IT" sz="1500" dirty="0" err="1">
                    <a:effectLst/>
                    <a:ea typeface="MS Mincho" panose="02020609040205080304" pitchFamily="49" charset="-128"/>
                  </a:rPr>
                  <a:t>Available</a:t>
                </a:r>
                <a:r>
                  <a:rPr lang="it-IT" sz="1500" dirty="0">
                    <a:effectLst/>
                    <a:ea typeface="MS Mincho" panose="02020609040205080304" pitchFamily="49" charset="-128"/>
                  </a:rPr>
                  <a:t> </a:t>
                </a:r>
                <a:r>
                  <a:rPr lang="it-IT" sz="1500" dirty="0" err="1">
                    <a:effectLst/>
                    <a:ea typeface="MS Mincho" panose="02020609040205080304" pitchFamily="49" charset="-128"/>
                  </a:rPr>
                  <a:t>at</a:t>
                </a:r>
                <a:r>
                  <a:rPr lang="it-IT" sz="1500" dirty="0">
                    <a:effectLst/>
                    <a:ea typeface="MS Mincho" panose="02020609040205080304" pitchFamily="49" charset="-128"/>
                  </a:rPr>
                  <a:t> </a:t>
                </a:r>
                <a:r>
                  <a:rPr lang="it-IT" sz="1500" u="sng" dirty="0">
                    <a:solidFill>
                      <a:srgbClr val="0563C1"/>
                    </a:solidFill>
                    <a:effectLst/>
                    <a:ea typeface="MS Mincho" panose="02020609040205080304" pitchFamily="49" charset="-128"/>
                    <a:hlinkClick r:id="rId4"/>
                  </a:rPr>
                  <a:t>https://arxiv.org/pdf/0811.1214.pdf</a:t>
                </a:r>
                <a:r>
                  <a:rPr lang="it-IT" sz="1500" dirty="0">
                    <a:effectLst/>
                    <a:ea typeface="MS Mincho" panose="02020609040205080304" pitchFamily="49" charset="-128"/>
                  </a:rPr>
                  <a:t>. </a:t>
                </a:r>
                <a:endParaRPr lang="en-GB" sz="1500" dirty="0">
                  <a:ea typeface="+mn-lt"/>
                  <a:cs typeface="+mn-lt"/>
                </a:endParaRPr>
              </a:p>
              <a:p>
                <a:pPr algn="just"/>
                <a:r>
                  <a:rPr lang="en-GB" sz="1500" dirty="0">
                    <a:effectLst/>
                    <a:ea typeface="MS Mincho" panose="02020609040205080304" pitchFamily="49" charset="-128"/>
                  </a:rPr>
                  <a:t>De Cian M. Track Reconstruction Efficiency and Analysis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𝐵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0</m:t>
                        </m:r>
                      </m:sup>
                    </m:sSup>
                    <m:r>
                      <a:rPr lang="en-GB" sz="15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→</m:t>
                    </m:r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𝐾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∗0</m:t>
                        </m:r>
                      </m:sup>
                    </m:sSup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𝜇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𝜇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sz="1500" dirty="0">
                    <a:effectLst/>
                    <a:ea typeface="MS Mincho" panose="02020609040205080304" pitchFamily="49" charset="-128"/>
                  </a:rPr>
                  <a:t> at the </a:t>
                </a:r>
                <a:r>
                  <a:rPr lang="en-GB" sz="1500" dirty="0" err="1">
                    <a:effectLst/>
                    <a:ea typeface="MS Mincho" panose="02020609040205080304" pitchFamily="49" charset="-128"/>
                  </a:rPr>
                  <a:t>LHCb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 Experiment. 2013, Sep. Available at </a:t>
                </a:r>
                <a:r>
                  <a:rPr lang="en-GB" sz="1500" u="sng" dirty="0">
                    <a:solidFill>
                      <a:srgbClr val="0563C1"/>
                    </a:solidFill>
                    <a:effectLst/>
                    <a:ea typeface="MS Mincho" panose="02020609040205080304" pitchFamily="49" charset="-128"/>
                    <a:hlinkClick r:id="rId5"/>
                  </a:rPr>
                  <a:t>https://cds.cern.ch/record/1605179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.  </a:t>
                </a:r>
              </a:p>
              <a:p>
                <a:pPr algn="just"/>
                <a:r>
                  <a:rPr lang="en-GB" sz="1500" dirty="0">
                    <a:ea typeface="+mn-lt"/>
                    <a:cs typeface="+mn-lt"/>
                  </a:rPr>
                  <a:t>Kress F. </a:t>
                </a:r>
                <a:r>
                  <a:rPr lang="en-GB" sz="1500" i="1" dirty="0">
                    <a:ea typeface="+mn-lt"/>
                    <a:cs typeface="+mn-lt"/>
                  </a:rPr>
                  <a:t>Angular analysis of the B0 to K*0 μ+ μ- decay at the </a:t>
                </a:r>
                <a:r>
                  <a:rPr lang="en-GB" sz="1500" i="1" dirty="0" err="1">
                    <a:ea typeface="+mn-lt"/>
                    <a:cs typeface="+mn-lt"/>
                  </a:rPr>
                  <a:t>LHCb</a:t>
                </a:r>
                <a:r>
                  <a:rPr lang="en-GB" sz="1500" i="1" dirty="0">
                    <a:ea typeface="+mn-lt"/>
                    <a:cs typeface="+mn-lt"/>
                  </a:rPr>
                  <a:t> experiment. </a:t>
                </a:r>
                <a:r>
                  <a:rPr lang="en-GB" sz="1500" dirty="0">
                    <a:ea typeface="+mn-lt"/>
                    <a:cs typeface="+mn-lt"/>
                  </a:rPr>
                  <a:t>PhD Thesis. Imperial College London, 2020.</a:t>
                </a:r>
              </a:p>
              <a:p>
                <a:pPr algn="just"/>
                <a:r>
                  <a:rPr lang="en-GB" sz="1500" dirty="0">
                    <a:effectLst/>
                    <a:ea typeface="MS Mincho" panose="02020609040205080304" pitchFamily="49" charset="-128"/>
                  </a:rPr>
                  <a:t>Lionetto F. Measurements of Angular </a:t>
                </a:r>
                <a:r>
                  <a:rPr lang="en-GB" sz="1500" dirty="0" err="1">
                    <a:effectLst/>
                    <a:ea typeface="MS Mincho" panose="02020609040205080304" pitchFamily="49" charset="-128"/>
                  </a:rPr>
                  <a:t>Oservables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𝐵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0</m:t>
                        </m:r>
                      </m:sup>
                    </m:sSup>
                    <m:r>
                      <a:rPr lang="en-GB" sz="15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→</m:t>
                    </m:r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𝐾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∗0</m:t>
                        </m:r>
                      </m:sup>
                    </m:sSup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𝜇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𝜇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sz="1500" dirty="0">
                    <a:effectLst/>
                    <a:ea typeface="MS Mincho" panose="02020609040205080304" pitchFamily="49" charset="-128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𝐵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0</m:t>
                        </m:r>
                      </m:sup>
                    </m:sSup>
                    <m:r>
                      <a:rPr lang="en-GB" sz="15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→</m:t>
                    </m:r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𝐾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∗0</m:t>
                        </m:r>
                      </m:sup>
                    </m:sSup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𝑒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pPr>
                      <m:e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𝑒</m:t>
                        </m:r>
                      </m:e>
                      <m:sup>
                        <m:r>
                          <a:rPr lang="en-GB" sz="15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sz="1500" dirty="0">
                    <a:effectLst/>
                    <a:ea typeface="MS Mincho" panose="02020609040205080304" pitchFamily="49" charset="-128"/>
                  </a:rPr>
                  <a:t> Decays and the Upgrade of </a:t>
                </a:r>
                <a:r>
                  <a:rPr lang="en-GB" sz="1500" dirty="0" err="1">
                    <a:effectLst/>
                    <a:ea typeface="MS Mincho" panose="02020609040205080304" pitchFamily="49" charset="-128"/>
                  </a:rPr>
                  <a:t>LHCb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. 2018, Feb. Available at </a:t>
                </a:r>
                <a:r>
                  <a:rPr lang="en-GB" sz="1500" u="sng" dirty="0">
                    <a:solidFill>
                      <a:srgbClr val="0563C1"/>
                    </a:solidFill>
                    <a:effectLst/>
                    <a:ea typeface="MS Mincho" panose="02020609040205080304" pitchFamily="49" charset="-128"/>
                    <a:hlinkClick r:id="rId6"/>
                  </a:rPr>
                  <a:t>https://cds.cern.ch/record/2624938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.  (Pages 94-96)</a:t>
                </a:r>
                <a:endParaRPr lang="it-IT" sz="1500" dirty="0">
                  <a:ea typeface="MS Mincho" panose="02020609040205080304" pitchFamily="49" charset="-128"/>
                </a:endParaRPr>
              </a:p>
              <a:p>
                <a:pPr algn="just"/>
                <a:r>
                  <a:rPr lang="en-GB" sz="1500" dirty="0" err="1">
                    <a:effectLst/>
                    <a:ea typeface="MS Mincho" panose="02020609040205080304" pitchFamily="49" charset="-128"/>
                  </a:rPr>
                  <a:t>Wehle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 S, et al. Lepton-</a:t>
                </a:r>
                <a:r>
                  <a:rPr lang="en-GB" sz="1500" dirty="0" err="1">
                    <a:effectLst/>
                    <a:ea typeface="MS Mincho" panose="02020609040205080304" pitchFamily="49" charset="-128"/>
                  </a:rPr>
                  <a:t>flavor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-dependent angular analysis of B → K</a:t>
                </a:r>
                <a:r>
                  <a:rPr lang="en-GB" sz="1500" dirty="0">
                    <a:effectLst/>
                    <a:ea typeface="MS Mincho" panose="02020609040205080304" pitchFamily="49" charset="-128"/>
                    <a:cs typeface="Cambria Math" panose="02040503050406030204" pitchFamily="18" charset="0"/>
                  </a:rPr>
                  <a:t>∗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 ` +` −, Phys. Rev. Lett. 118 (2017) 111801, arXiv:1612.05014. Available at </a:t>
                </a:r>
                <a:r>
                  <a:rPr lang="en-GB" sz="1500" u="sng" dirty="0">
                    <a:solidFill>
                      <a:srgbClr val="0563C1"/>
                    </a:solidFill>
                    <a:effectLst/>
                    <a:ea typeface="MS Mincho" panose="02020609040205080304" pitchFamily="49" charset="-128"/>
                    <a:hlinkClick r:id="rId7"/>
                  </a:rPr>
                  <a:t>https://journals.aps.org/prl/abstract/10.1103/PhysRevLett.118.111801</a:t>
                </a:r>
                <a:r>
                  <a:rPr lang="en-GB" sz="1500" dirty="0">
                    <a:effectLst/>
                    <a:ea typeface="MS Mincho" panose="02020609040205080304" pitchFamily="49" charset="-128"/>
                  </a:rPr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8AC48-07F9-43F7-BA16-2055F917EF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26" y="1323975"/>
                <a:ext cx="9420224" cy="4446500"/>
              </a:xfrm>
              <a:blipFill>
                <a:blip r:embed="rId8"/>
                <a:stretch>
                  <a:fillRect t="-1370" r="-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15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21388B-A9F6-42A2-AD0F-9A5C6E9B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7938" y="159328"/>
            <a:ext cx="8885304" cy="858982"/>
          </a:xfrm>
        </p:spPr>
        <p:txBody>
          <a:bodyPr>
            <a:normAutofit/>
          </a:bodyPr>
          <a:lstStyle/>
          <a:p>
            <a:pPr algn="ctr"/>
            <a:r>
              <a:rPr lang="en-GB" sz="4000" b="1"/>
              <a:t>What are the backgrounds?</a:t>
            </a:r>
            <a:endParaRPr lang="en-US" sz="4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8F8B5-820E-864E-B8F4-74B00CFA96A5}"/>
              </a:ext>
            </a:extLst>
          </p:cNvPr>
          <p:cNvSpPr txBox="1"/>
          <p:nvPr/>
        </p:nvSpPr>
        <p:spPr>
          <a:xfrm>
            <a:off x="4889413" y="5424506"/>
            <a:ext cx="427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Remove by fitting Crystal Ball function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7BE323-90A1-EAFE-8D79-2B938C39265E}"/>
              </a:ext>
            </a:extLst>
          </p:cNvPr>
          <p:cNvSpPr txBox="1">
            <a:spLocks/>
          </p:cNvSpPr>
          <p:nvPr/>
        </p:nvSpPr>
        <p:spPr>
          <a:xfrm>
            <a:off x="4889413" y="1264541"/>
            <a:ext cx="3216487" cy="651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Combinatorial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110D184-5BBE-49AF-9E65-8A8B05F3F08D}"/>
              </a:ext>
            </a:extLst>
          </p:cNvPr>
          <p:cNvSpPr txBox="1"/>
          <p:nvPr/>
        </p:nvSpPr>
        <p:spPr>
          <a:xfrm>
            <a:off x="618007" y="5424506"/>
            <a:ext cx="401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Removed in classification: </a:t>
            </a:r>
          </a:p>
          <a:p>
            <a:r>
              <a:rPr lang="en-US"/>
              <a:t>hard cuts + decision tree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4D6085-0C23-45EE-919D-89C5DC2B0EB7}"/>
              </a:ext>
            </a:extLst>
          </p:cNvPr>
          <p:cNvSpPr txBox="1">
            <a:spLocks/>
          </p:cNvSpPr>
          <p:nvPr/>
        </p:nvSpPr>
        <p:spPr>
          <a:xfrm>
            <a:off x="618007" y="1264541"/>
            <a:ext cx="3216487" cy="651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Peaking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10C9EDF-1EA7-41B4-9D8F-413D2DD628C2}"/>
              </a:ext>
            </a:extLst>
          </p:cNvPr>
          <p:cNvSpPr/>
          <p:nvPr/>
        </p:nvSpPr>
        <p:spPr>
          <a:xfrm>
            <a:off x="1373044" y="2737393"/>
            <a:ext cx="989138" cy="98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CB8F56C5-9B55-4C20-A630-B3350635DD41}"/>
              </a:ext>
            </a:extLst>
          </p:cNvPr>
          <p:cNvSpPr/>
          <p:nvPr/>
        </p:nvSpPr>
        <p:spPr>
          <a:xfrm>
            <a:off x="3354829" y="2935030"/>
            <a:ext cx="886953" cy="98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EFE77CF1-B0A7-4029-B0C2-AFDB9891B26D}"/>
              </a:ext>
            </a:extLst>
          </p:cNvPr>
          <p:cNvSpPr txBox="1"/>
          <p:nvPr/>
        </p:nvSpPr>
        <p:spPr>
          <a:xfrm>
            <a:off x="394231" y="5075412"/>
            <a:ext cx="253745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/>
              <a:t>Reproduced from [Kress, 2020].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AE5AA68C-6741-4A28-B3AD-EEB089E6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25" y="2004621"/>
            <a:ext cx="3942819" cy="306197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BD38A38-480C-483C-8938-7C9F15F10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782" y="1933626"/>
            <a:ext cx="5481019" cy="31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18" grpId="0"/>
      <p:bldP spid="19" grpId="0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8112-9957-534B-9726-8ABEC8F9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E74FC-12A8-294E-B36A-37530C878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584" y="1542197"/>
            <a:ext cx="8957985" cy="4499165"/>
          </a:xfrm>
        </p:spPr>
        <p:txBody>
          <a:bodyPr numCol="2">
            <a:normAutofit/>
          </a:bodyPr>
          <a:lstStyle/>
          <a:p>
            <a:r>
              <a:rPr lang="en-US" sz="1600"/>
              <a:t>Alexander Morton-Cooper</a:t>
            </a:r>
          </a:p>
          <a:p>
            <a:r>
              <a:rPr lang="en-US" sz="1600"/>
              <a:t>Andres Perez </a:t>
            </a:r>
            <a:r>
              <a:rPr lang="en-US" sz="1600" err="1"/>
              <a:t>Fadon</a:t>
            </a:r>
            <a:r>
              <a:rPr lang="en-US" sz="1600"/>
              <a:t> </a:t>
            </a:r>
          </a:p>
          <a:p>
            <a:r>
              <a:rPr lang="en-US" sz="1600"/>
              <a:t>Angus Grierson </a:t>
            </a:r>
          </a:p>
          <a:p>
            <a:r>
              <a:rPr lang="en-US" sz="1600"/>
              <a:t>Autumn Wayland </a:t>
            </a:r>
          </a:p>
          <a:p>
            <a:r>
              <a:rPr lang="en-US" sz="1600" err="1"/>
              <a:t>Dilraj</a:t>
            </a:r>
            <a:r>
              <a:rPr lang="en-US" sz="1600"/>
              <a:t> Sidhu </a:t>
            </a:r>
          </a:p>
          <a:p>
            <a:r>
              <a:rPr lang="en-US" sz="1600"/>
              <a:t>Fei Fang </a:t>
            </a:r>
          </a:p>
          <a:p>
            <a:r>
              <a:rPr lang="en-US" sz="1600"/>
              <a:t>Hussein Diab </a:t>
            </a:r>
          </a:p>
          <a:p>
            <a:r>
              <a:rPr lang="en-US" sz="1600"/>
              <a:t>Jacopo </a:t>
            </a:r>
            <a:r>
              <a:rPr lang="en-US" sz="1600" err="1"/>
              <a:t>Uggeri</a:t>
            </a:r>
            <a:r>
              <a:rPr lang="en-US" sz="1600"/>
              <a:t> </a:t>
            </a:r>
          </a:p>
          <a:p>
            <a:r>
              <a:rPr lang="en-US" sz="1600"/>
              <a:t>Jonathan Han </a:t>
            </a:r>
          </a:p>
          <a:p>
            <a:r>
              <a:rPr lang="en-US" sz="1600"/>
              <a:t>Joseph Canavan </a:t>
            </a:r>
          </a:p>
          <a:p>
            <a:r>
              <a:rPr lang="en-US" sz="1600" err="1"/>
              <a:t>Movindu</a:t>
            </a:r>
            <a:r>
              <a:rPr lang="en-US" sz="1600"/>
              <a:t> </a:t>
            </a:r>
            <a:r>
              <a:rPr lang="en-US" sz="1600" err="1"/>
              <a:t>Dassanayake</a:t>
            </a:r>
            <a:r>
              <a:rPr lang="en-US" sz="1600"/>
              <a:t> </a:t>
            </a:r>
          </a:p>
          <a:p>
            <a:r>
              <a:rPr lang="en-US" sz="1600"/>
              <a:t>Riccardo Nori </a:t>
            </a:r>
          </a:p>
          <a:p>
            <a:r>
              <a:rPr lang="en-US" sz="1600"/>
              <a:t>Sabrina </a:t>
            </a:r>
            <a:r>
              <a:rPr lang="en-US" sz="1600" err="1"/>
              <a:t>Perrenoud</a:t>
            </a:r>
            <a:r>
              <a:rPr lang="en-US" sz="1600"/>
              <a:t> </a:t>
            </a:r>
          </a:p>
          <a:p>
            <a:r>
              <a:rPr lang="en-US" sz="1600"/>
              <a:t>Shi Wei Yuan </a:t>
            </a:r>
          </a:p>
          <a:p>
            <a:r>
              <a:rPr lang="en-US" sz="1600"/>
              <a:t>Sophie Lee-</a:t>
            </a:r>
            <a:r>
              <a:rPr lang="en-US" sz="1600" err="1"/>
              <a:t>Hoareau</a:t>
            </a:r>
            <a:r>
              <a:rPr lang="en-US" sz="1600"/>
              <a:t> </a:t>
            </a:r>
          </a:p>
          <a:p>
            <a:r>
              <a:rPr lang="en-US" sz="1600"/>
              <a:t>Stefano </a:t>
            </a:r>
            <a:r>
              <a:rPr lang="en-US" sz="1600" err="1"/>
              <a:t>Veroni</a:t>
            </a:r>
            <a:r>
              <a:rPr lang="en-US" sz="1600"/>
              <a:t> </a:t>
            </a:r>
          </a:p>
          <a:p>
            <a:r>
              <a:rPr lang="en-US" sz="1600"/>
              <a:t>Tamara Anand </a:t>
            </a:r>
          </a:p>
          <a:p>
            <a:r>
              <a:rPr lang="en-US" sz="1600"/>
              <a:t>Umar Mahmood </a:t>
            </a:r>
          </a:p>
          <a:p>
            <a:r>
              <a:rPr lang="en-US" sz="1600" err="1"/>
              <a:t>Vaisaaly</a:t>
            </a:r>
            <a:r>
              <a:rPr lang="en-US" sz="1600"/>
              <a:t> </a:t>
            </a:r>
            <a:r>
              <a:rPr lang="en-US" sz="1600" err="1"/>
              <a:t>Varatharajan</a:t>
            </a:r>
            <a:r>
              <a:rPr lang="en-US" sz="1600"/>
              <a:t> </a:t>
            </a:r>
          </a:p>
          <a:p>
            <a:r>
              <a:rPr lang="en-US" sz="1600"/>
              <a:t>Vania Lay </a:t>
            </a:r>
          </a:p>
          <a:p>
            <a:r>
              <a:rPr lang="en-US" sz="1600"/>
              <a:t>Yuchen Kang </a:t>
            </a:r>
          </a:p>
          <a:p>
            <a:r>
              <a:rPr lang="en-US" sz="1600"/>
              <a:t>Zhenghe Xuan </a:t>
            </a:r>
          </a:p>
          <a:p>
            <a:r>
              <a:rPr lang="en-US" sz="1600" err="1"/>
              <a:t>Zhihao</a:t>
            </a:r>
            <a:r>
              <a:rPr lang="en-US" sz="1600"/>
              <a:t> Zhang </a:t>
            </a:r>
          </a:p>
        </p:txBody>
      </p:sp>
    </p:spTree>
    <p:extLst>
      <p:ext uri="{BB962C8B-B14F-4D97-AF65-F5344CB8AC3E}">
        <p14:creationId xmlns:p14="http://schemas.microsoft.com/office/powerpoint/2010/main" val="1292859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701759-6A01-48CE-8039-6B6A69B9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026"/>
            <a:ext cx="8596668" cy="713362"/>
          </a:xfrm>
        </p:spPr>
        <p:txBody>
          <a:bodyPr>
            <a:normAutofit/>
          </a:bodyPr>
          <a:lstStyle/>
          <a:p>
            <a:r>
              <a:rPr lang="en-GB" sz="3200" dirty="0"/>
              <a:t>Appendix: Numerical Results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472823A-806A-4E02-92DA-09A03295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11" y="622570"/>
            <a:ext cx="7405632" cy="62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42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AFBA546-FA0D-4E3A-B1FA-8AE6FC0EE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"/>
          <a:stretch/>
        </p:blipFill>
        <p:spPr>
          <a:xfrm>
            <a:off x="535022" y="348056"/>
            <a:ext cx="7616758" cy="62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83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C4A4E26-E157-4087-9A95-0D36403A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1" y="379377"/>
            <a:ext cx="7501184" cy="637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1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FAC7C42-A9F3-47F1-B3EE-A7FC8C66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9" y="369651"/>
            <a:ext cx="7509573" cy="63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38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266C66F-E4FB-485C-94C5-2D88A23F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86" y="366679"/>
            <a:ext cx="7642938" cy="63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51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7679-2C0B-4BC1-A3F4-93A2791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243" y="2687782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GB" sz="4400" b="1"/>
              <a:t>Thanks for listening. We shall now answer your questions.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64902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1C81C-1691-6D4C-8784-E8DB035D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184" y="2051328"/>
            <a:ext cx="5787134" cy="3858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4EA7A-45F5-874A-BC96-E6162A761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84" y="2051329"/>
            <a:ext cx="5787134" cy="3858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09366-2694-363D-0FF7-B74F25576B29}"/>
              </a:ext>
            </a:extLst>
          </p:cNvPr>
          <p:cNvSpPr txBox="1">
            <a:spLocks/>
          </p:cNvSpPr>
          <p:nvPr/>
        </p:nvSpPr>
        <p:spPr>
          <a:xfrm>
            <a:off x="573708" y="1634939"/>
            <a:ext cx="3759123" cy="6280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accent2"/>
                </a:solidFill>
              </a:rPr>
              <a:t>Step 1: Hard Cuts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978D25-7E9B-0FB8-A076-D42769B24A87}"/>
              </a:ext>
            </a:extLst>
          </p:cNvPr>
          <p:cNvSpPr txBox="1">
            <a:spLocks/>
          </p:cNvSpPr>
          <p:nvPr/>
        </p:nvSpPr>
        <p:spPr>
          <a:xfrm>
            <a:off x="5757950" y="1323212"/>
            <a:ext cx="4359487" cy="1251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accent2"/>
                </a:solidFill>
              </a:rPr>
              <a:t>Step 2: Ensemble Decision Trees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FB38-9D85-4BAB-8719-2E0AEE905F58}"/>
              </a:ext>
            </a:extLst>
          </p:cNvPr>
          <p:cNvSpPr txBox="1">
            <a:spLocks/>
          </p:cNvSpPr>
          <p:nvPr/>
        </p:nvSpPr>
        <p:spPr>
          <a:xfrm>
            <a:off x="296993" y="184771"/>
            <a:ext cx="5627151" cy="651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Peaking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9913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5E20-5803-4D37-9B0F-FF87DED75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57704"/>
            <a:ext cx="8718296" cy="74506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Step 1a: Hard cuts (pre-selection mass)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368216-A5B8-7C40-BD1F-6F7717CE146D}"/>
              </a:ext>
            </a:extLst>
          </p:cNvPr>
          <p:cNvSpPr txBox="1"/>
          <p:nvPr/>
        </p:nvSpPr>
        <p:spPr>
          <a:xfrm>
            <a:off x="135041" y="4704376"/>
            <a:ext cx="23339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Invariant mass </a:t>
            </a:r>
            <a:r>
              <a:rPr lang="en-US" dirty="0"/>
              <a:t>[MeV/c</a:t>
            </a:r>
            <a:r>
              <a:rPr lang="en-US" baseline="30000" dirty="0"/>
              <a:t>2</a:t>
            </a:r>
            <a:r>
              <a:rPr lang="en-US" dirty="0"/>
              <a:t>]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40292FC-AAB2-7148-B759-5D149341B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156867"/>
                  </p:ext>
                </p:extLst>
              </p:nvPr>
            </p:nvGraphicFramePr>
            <p:xfrm>
              <a:off x="2206921" y="1969230"/>
              <a:ext cx="6848681" cy="1903254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558221">
                      <a:extLst>
                        <a:ext uri="{9D8B030D-6E8A-4147-A177-3AD203B41FA5}">
                          <a16:colId xmlns:a16="http://schemas.microsoft.com/office/drawing/2014/main" val="4170113362"/>
                        </a:ext>
                      </a:extLst>
                    </a:gridCol>
                    <a:gridCol w="2021983">
                      <a:extLst>
                        <a:ext uri="{9D8B030D-6E8A-4147-A177-3AD203B41FA5}">
                          <a16:colId xmlns:a16="http://schemas.microsoft.com/office/drawing/2014/main" val="117444644"/>
                        </a:ext>
                      </a:extLst>
                    </a:gridCol>
                    <a:gridCol w="1392249">
                      <a:extLst>
                        <a:ext uri="{9D8B030D-6E8A-4147-A177-3AD203B41FA5}">
                          <a16:colId xmlns:a16="http://schemas.microsoft.com/office/drawing/2014/main" val="604247316"/>
                        </a:ext>
                      </a:extLst>
                    </a:gridCol>
                    <a:gridCol w="1876228">
                      <a:extLst>
                        <a:ext uri="{9D8B030D-6E8A-4147-A177-3AD203B41FA5}">
                          <a16:colId xmlns:a16="http://schemas.microsoft.com/office/drawing/2014/main" val="4103490943"/>
                        </a:ext>
                      </a:extLst>
                    </a:gridCol>
                  </a:tblGrid>
                  <a:tr h="68520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Cut type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Selection (exclude)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signal removed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target simulated decay removed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39050115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(1020)</m:t>
                              </m:r>
                            </m:oMath>
                          </a14:m>
                          <a:r>
                            <a:rPr lang="en-US" sz="1600" b="1"/>
                            <a:t> </a:t>
                          </a:r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0.98 &lt; q</a:t>
                          </a:r>
                          <a:r>
                            <a:rPr lang="en-GB" sz="1600" baseline="30000">
                              <a:effectLst/>
                            </a:rPr>
                            <a:t>2</a:t>
                          </a:r>
                          <a:r>
                            <a:rPr lang="en-GB" sz="1600">
                              <a:effectLst/>
                            </a:rPr>
                            <a:t> &lt; 1.10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0.46%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—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5036706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8.50 &lt; q</a:t>
                          </a:r>
                          <a:r>
                            <a:rPr lang="en-GB" sz="1600" baseline="30000" dirty="0">
                              <a:effectLst/>
                            </a:rPr>
                            <a:t>2</a:t>
                          </a:r>
                          <a:r>
                            <a:rPr lang="en-GB" sz="1600" dirty="0">
                              <a:effectLst/>
                            </a:rPr>
                            <a:t> &lt; 11.00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18.22%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99.56%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7955191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12.50 &lt; q</a:t>
                          </a:r>
                          <a:r>
                            <a:rPr lang="en-GB" sz="1600" baseline="30000">
                              <a:effectLst/>
                            </a:rPr>
                            <a:t>2</a:t>
                          </a:r>
                          <a:r>
                            <a:rPr lang="en-GB" sz="1600">
                              <a:effectLst/>
                            </a:rPr>
                            <a:t> &lt; 15.00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17.67%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99.96%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1600" dirty="0">
                              <a:effectLst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5959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40292FC-AAB2-7148-B759-5D149341B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156867"/>
                  </p:ext>
                </p:extLst>
              </p:nvPr>
            </p:nvGraphicFramePr>
            <p:xfrm>
              <a:off x="2206921" y="1969230"/>
              <a:ext cx="6848681" cy="1903254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558221">
                      <a:extLst>
                        <a:ext uri="{9D8B030D-6E8A-4147-A177-3AD203B41FA5}">
                          <a16:colId xmlns:a16="http://schemas.microsoft.com/office/drawing/2014/main" val="4170113362"/>
                        </a:ext>
                      </a:extLst>
                    </a:gridCol>
                    <a:gridCol w="2021983">
                      <a:extLst>
                        <a:ext uri="{9D8B030D-6E8A-4147-A177-3AD203B41FA5}">
                          <a16:colId xmlns:a16="http://schemas.microsoft.com/office/drawing/2014/main" val="117444644"/>
                        </a:ext>
                      </a:extLst>
                    </a:gridCol>
                    <a:gridCol w="1392249">
                      <a:extLst>
                        <a:ext uri="{9D8B030D-6E8A-4147-A177-3AD203B41FA5}">
                          <a16:colId xmlns:a16="http://schemas.microsoft.com/office/drawing/2014/main" val="604247316"/>
                        </a:ext>
                      </a:extLst>
                    </a:gridCol>
                    <a:gridCol w="1876228">
                      <a:extLst>
                        <a:ext uri="{9D8B030D-6E8A-4147-A177-3AD203B41FA5}">
                          <a16:colId xmlns:a16="http://schemas.microsoft.com/office/drawing/2014/main" val="4103490943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Cut type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Selection (exclude)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signal removed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target simulated decay removed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39050115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1538" r="-339844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0.98 &lt; q</a:t>
                          </a:r>
                          <a:r>
                            <a:rPr lang="en-GB" sz="1600" baseline="30000">
                              <a:effectLst/>
                            </a:rPr>
                            <a:t>2</a:t>
                          </a:r>
                          <a:r>
                            <a:rPr lang="en-GB" sz="1600">
                              <a:effectLst/>
                            </a:rPr>
                            <a:t> &lt; 1.10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0.46%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—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5036706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06250" r="-339844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8.50 &lt; q</a:t>
                          </a:r>
                          <a:r>
                            <a:rPr lang="en-GB" sz="1600" baseline="30000" dirty="0">
                              <a:effectLst/>
                            </a:rPr>
                            <a:t>2</a:t>
                          </a:r>
                          <a:r>
                            <a:rPr lang="en-GB" sz="1600" dirty="0">
                              <a:effectLst/>
                            </a:rPr>
                            <a:t> &lt; 11.00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18.22%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4935" t="-306250" r="-649" b="-1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7955191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06250" r="-339844" b="-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12.50 &lt; q</a:t>
                          </a:r>
                          <a:r>
                            <a:rPr lang="en-GB" sz="1600" baseline="30000">
                              <a:effectLst/>
                            </a:rPr>
                            <a:t>2</a:t>
                          </a:r>
                          <a:r>
                            <a:rPr lang="en-GB" sz="1600">
                              <a:effectLst/>
                            </a:rPr>
                            <a:t> &lt; 15.00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17.67%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4935" t="-406250" r="-649" b="-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59590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CA9B6FC-AEB5-EA4E-A0A5-61D6070DC349}"/>
              </a:ext>
            </a:extLst>
          </p:cNvPr>
          <p:cNvSpPr txBox="1"/>
          <p:nvPr/>
        </p:nvSpPr>
        <p:spPr>
          <a:xfrm>
            <a:off x="212864" y="2801122"/>
            <a:ext cx="23339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/>
              <a:t>q</a:t>
            </a:r>
            <a:r>
              <a:rPr lang="en-US" sz="2400" b="0" i="1" baseline="30000" dirty="0"/>
              <a:t>2</a:t>
            </a:r>
            <a:r>
              <a:rPr lang="en-US" sz="2400" b="0" dirty="0"/>
              <a:t> </a:t>
            </a:r>
          </a:p>
          <a:p>
            <a:r>
              <a:rPr lang="en-US" b="0" dirty="0"/>
              <a:t>[GeV</a:t>
            </a:r>
            <a:r>
              <a:rPr lang="en-US" b="0" baseline="30000" dirty="0"/>
              <a:t>2</a:t>
            </a:r>
            <a:r>
              <a:rPr lang="en-US" b="0" baseline="0" dirty="0"/>
              <a:t>/c</a:t>
            </a:r>
            <a:r>
              <a:rPr lang="en-US" b="0" baseline="30000" dirty="0"/>
              <a:t>4</a:t>
            </a:r>
            <a:r>
              <a:rPr lang="en-US" b="0" baseline="0" dirty="0"/>
              <a:t>]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5201A930-9874-7F4A-8A41-6B98EB820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8415855"/>
                  </p:ext>
                </p:extLst>
              </p:nvPr>
            </p:nvGraphicFramePr>
            <p:xfrm>
              <a:off x="2255557" y="4395459"/>
              <a:ext cx="6848681" cy="1466365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534977">
                      <a:extLst>
                        <a:ext uri="{9D8B030D-6E8A-4147-A177-3AD203B41FA5}">
                          <a16:colId xmlns:a16="http://schemas.microsoft.com/office/drawing/2014/main" val="4170113362"/>
                        </a:ext>
                      </a:extLst>
                    </a:gridCol>
                    <a:gridCol w="2133600">
                      <a:extLst>
                        <a:ext uri="{9D8B030D-6E8A-4147-A177-3AD203B41FA5}">
                          <a16:colId xmlns:a16="http://schemas.microsoft.com/office/drawing/2014/main" val="117444644"/>
                        </a:ext>
                      </a:extLst>
                    </a:gridCol>
                    <a:gridCol w="1303876">
                      <a:extLst>
                        <a:ext uri="{9D8B030D-6E8A-4147-A177-3AD203B41FA5}">
                          <a16:colId xmlns:a16="http://schemas.microsoft.com/office/drawing/2014/main" val="604247316"/>
                        </a:ext>
                      </a:extLst>
                    </a:gridCol>
                    <a:gridCol w="1876228">
                      <a:extLst>
                        <a:ext uri="{9D8B030D-6E8A-4147-A177-3AD203B41FA5}">
                          <a16:colId xmlns:a16="http://schemas.microsoft.com/office/drawing/2014/main" val="4103490943"/>
                        </a:ext>
                      </a:extLst>
                    </a:gridCol>
                  </a:tblGrid>
                  <a:tr h="68520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Cut type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Selection (include)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signal removed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total dataset removed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39050115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sz="1600" b="0" i="0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5170 &lt; </a:t>
                          </a:r>
                          <a:r>
                            <a:rPr lang="en-US" sz="1600" i="1"/>
                            <a:t>m</a:t>
                          </a:r>
                          <a:r>
                            <a:rPr lang="en-US" sz="1600"/>
                            <a:t>(B</a:t>
                          </a:r>
                          <a:r>
                            <a:rPr lang="en-US" sz="1600" baseline="30000"/>
                            <a:t>0</a:t>
                          </a:r>
                          <a:r>
                            <a:rPr lang="en-US" sz="1600"/>
                            <a:t>)</a:t>
                          </a:r>
                          <a:r>
                            <a:rPr lang="en-GB" sz="1600">
                              <a:effectLst/>
                            </a:rPr>
                            <a:t> &lt; 5700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0.01%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5036706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795.9 &lt; </a:t>
                          </a:r>
                          <a:r>
                            <a:rPr lang="en-GB" sz="1600" i="1" dirty="0">
                              <a:effectLst/>
                            </a:rPr>
                            <a:t>m</a:t>
                          </a:r>
                          <a:r>
                            <a:rPr lang="en-GB" sz="1600" dirty="0">
                              <a:effectLst/>
                            </a:rPr>
                            <a:t>(K*) &lt; 995.9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7.34%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35.57%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79551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5201A930-9874-7F4A-8A41-6B98EB820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8415855"/>
                  </p:ext>
                </p:extLst>
              </p:nvPr>
            </p:nvGraphicFramePr>
            <p:xfrm>
              <a:off x="2255557" y="4395459"/>
              <a:ext cx="6848681" cy="1466365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534977">
                      <a:extLst>
                        <a:ext uri="{9D8B030D-6E8A-4147-A177-3AD203B41FA5}">
                          <a16:colId xmlns:a16="http://schemas.microsoft.com/office/drawing/2014/main" val="4170113362"/>
                        </a:ext>
                      </a:extLst>
                    </a:gridCol>
                    <a:gridCol w="2133600">
                      <a:extLst>
                        <a:ext uri="{9D8B030D-6E8A-4147-A177-3AD203B41FA5}">
                          <a16:colId xmlns:a16="http://schemas.microsoft.com/office/drawing/2014/main" val="117444644"/>
                        </a:ext>
                      </a:extLst>
                    </a:gridCol>
                    <a:gridCol w="1303876">
                      <a:extLst>
                        <a:ext uri="{9D8B030D-6E8A-4147-A177-3AD203B41FA5}">
                          <a16:colId xmlns:a16="http://schemas.microsoft.com/office/drawing/2014/main" val="604247316"/>
                        </a:ext>
                      </a:extLst>
                    </a:gridCol>
                    <a:gridCol w="1876228">
                      <a:extLst>
                        <a:ext uri="{9D8B030D-6E8A-4147-A177-3AD203B41FA5}">
                          <a16:colId xmlns:a16="http://schemas.microsoft.com/office/drawing/2014/main" val="4103490943"/>
                        </a:ext>
                      </a:extLst>
                    </a:gridCol>
                  </a:tblGrid>
                  <a:tr h="68520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Cut type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Selection (include)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signal removed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total dataset removed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39050115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76563" r="-346825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5170 &lt; </a:t>
                          </a:r>
                          <a:r>
                            <a:rPr lang="en-US" sz="1600" i="1"/>
                            <a:t>m</a:t>
                          </a:r>
                          <a:r>
                            <a:rPr lang="en-US" sz="1600"/>
                            <a:t>(B</a:t>
                          </a:r>
                          <a:r>
                            <a:rPr lang="en-US" sz="1600" baseline="30000"/>
                            <a:t>0</a:t>
                          </a:r>
                          <a:r>
                            <a:rPr lang="en-US" sz="1600"/>
                            <a:t>)</a:t>
                          </a:r>
                          <a:r>
                            <a:rPr lang="en-GB" sz="1600">
                              <a:effectLst/>
                            </a:rPr>
                            <a:t> &lt; 5700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0.00%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0.01%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5036706"/>
                      </a:ext>
                    </a:extLst>
                  </a:tr>
                  <a:tr h="390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76563" r="-346825" b="-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795.9 &lt; </a:t>
                          </a:r>
                          <a:r>
                            <a:rPr lang="en-GB" sz="1600" i="1" dirty="0">
                              <a:effectLst/>
                            </a:rPr>
                            <a:t>m</a:t>
                          </a:r>
                          <a:r>
                            <a:rPr lang="en-GB" sz="1600" dirty="0">
                              <a:effectLst/>
                            </a:rPr>
                            <a:t>(K*) &lt; 995.9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7.34%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effectLst/>
                            </a:rPr>
                            <a:t>35.57%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795519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951438D8-C33A-CE43-9C9F-2547CB9DC3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12" r="8341"/>
          <a:stretch/>
        </p:blipFill>
        <p:spPr>
          <a:xfrm>
            <a:off x="8603143" y="-120467"/>
            <a:ext cx="3626806" cy="24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0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5E20-5803-4D37-9B0F-FF87DED75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57704"/>
            <a:ext cx="8718296" cy="745067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2"/>
                </a:solidFill>
              </a:rPr>
              <a:t>Step 1b: Hard cuts (pre-selection vertex)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40292FC-AAB2-7148-B759-5D149341B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988968"/>
                  </p:ext>
                </p:extLst>
              </p:nvPr>
            </p:nvGraphicFramePr>
            <p:xfrm>
              <a:off x="1683412" y="2706796"/>
              <a:ext cx="6848681" cy="3877946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558221">
                      <a:extLst>
                        <a:ext uri="{9D8B030D-6E8A-4147-A177-3AD203B41FA5}">
                          <a16:colId xmlns:a16="http://schemas.microsoft.com/office/drawing/2014/main" val="4170113362"/>
                        </a:ext>
                      </a:extLst>
                    </a:gridCol>
                    <a:gridCol w="2116544">
                      <a:extLst>
                        <a:ext uri="{9D8B030D-6E8A-4147-A177-3AD203B41FA5}">
                          <a16:colId xmlns:a16="http://schemas.microsoft.com/office/drawing/2014/main" val="117444644"/>
                        </a:ext>
                      </a:extLst>
                    </a:gridCol>
                    <a:gridCol w="1258377">
                      <a:extLst>
                        <a:ext uri="{9D8B030D-6E8A-4147-A177-3AD203B41FA5}">
                          <a16:colId xmlns:a16="http://schemas.microsoft.com/office/drawing/2014/main" val="604247316"/>
                        </a:ext>
                      </a:extLst>
                    </a:gridCol>
                    <a:gridCol w="1915539">
                      <a:extLst>
                        <a:ext uri="{9D8B030D-6E8A-4147-A177-3AD203B41FA5}">
                          <a16:colId xmlns:a16="http://schemas.microsoft.com/office/drawing/2014/main" val="4103490943"/>
                        </a:ext>
                      </a:extLst>
                    </a:gridCol>
                  </a:tblGrid>
                  <a:tr h="6923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Cut type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Selection (include)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signal removed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total dataset removed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39050115"/>
                      </a:ext>
                    </a:extLst>
                  </a:tr>
                  <a:tr h="83400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/>
                            <a:t>FD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FD</m:t>
                              </m:r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 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(B</a:t>
                          </a:r>
                          <a:r>
                            <a:rPr lang="en-GB" sz="1600" baseline="30000">
                              <a:effectLst/>
                            </a:rPr>
                            <a:t>0</a:t>
                          </a:r>
                          <a:r>
                            <a:rPr lang="en-GB" sz="1600">
                              <a:effectLst/>
                            </a:rPr>
                            <a:t>) &gt;</a:t>
                          </a:r>
                          <a:r>
                            <a:rPr lang="en-GB" sz="1600" baseline="0">
                              <a:effectLst/>
                            </a:rPr>
                            <a:t> 121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FD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(K*) &gt;</a:t>
                          </a:r>
                          <a:r>
                            <a:rPr lang="en-GB" sz="1600" baseline="0">
                              <a:effectLst/>
                            </a:rPr>
                            <a:t> 16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0.57%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4.41%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5036706"/>
                      </a:ext>
                    </a:extLst>
                  </a:tr>
                  <a:tr h="1042682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b="0" i="0" dirty="0" smtClean="0"/>
                                  <m:t>IP</m:t>
                                </m:r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b="0" i="0" dirty="0" smtClean="0"/>
                                <m:t>IP</m:t>
                              </m:r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 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(B0) &lt; 16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b="0" i="0" dirty="0" smtClean="0"/>
                                <m:t>IP</m:t>
                              </m:r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 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(muon) &gt; 9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b="0" i="0" dirty="0" smtClean="0"/>
                                <m:t>IP</m:t>
                              </m:r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 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(hadron) &gt;</a:t>
                          </a:r>
                          <a:r>
                            <a:rPr lang="en-US" sz="1600" baseline="0"/>
                            <a:t> 6</a:t>
                          </a:r>
                          <a:endParaRPr lang="en-US" sz="1600"/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1.49%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effectLst/>
                            </a:rPr>
                            <a:t>2.59%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7955191"/>
                      </a:ext>
                    </a:extLst>
                  </a:tr>
                  <a:tr h="65446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/>
                            <a:t>Vertex Fit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60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VF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/>
                            <a:t>/</a:t>
                          </a:r>
                          <a:r>
                            <a:rPr lang="en-US" sz="1600" baseline="0"/>
                            <a:t> </a:t>
                          </a:r>
                          <a:r>
                            <a:rPr lang="en-US" sz="1600" baseline="0" err="1"/>
                            <a:t>ndof</a:t>
                          </a:r>
                          <a:r>
                            <a:rPr lang="en-US" sz="1600" baseline="0"/>
                            <a:t> &lt; 8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aseline="0"/>
                            <a:t>for </a:t>
                          </a:r>
                          <a:r>
                            <a:rPr lang="en-US" sz="1600"/>
                            <a:t>B0</a:t>
                          </a:r>
                          <a:r>
                            <a:rPr lang="en-US" sz="1600" baseline="0"/>
                            <a:t>, K*, and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sz="1600"/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1.99%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effectLst/>
                            </a:rPr>
                            <a:t>5.31%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5959081"/>
                      </a:ext>
                    </a:extLst>
                  </a:tr>
                  <a:tr h="65446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/>
                            <a:t>DIRA Angle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DIRA &lt; 14 mrad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0.21%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18273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40292FC-AAB2-7148-B759-5D149341B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988968"/>
                  </p:ext>
                </p:extLst>
              </p:nvPr>
            </p:nvGraphicFramePr>
            <p:xfrm>
              <a:off x="1683412" y="2706796"/>
              <a:ext cx="6848681" cy="3877946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558221">
                      <a:extLst>
                        <a:ext uri="{9D8B030D-6E8A-4147-A177-3AD203B41FA5}">
                          <a16:colId xmlns:a16="http://schemas.microsoft.com/office/drawing/2014/main" val="4170113362"/>
                        </a:ext>
                      </a:extLst>
                    </a:gridCol>
                    <a:gridCol w="2116544">
                      <a:extLst>
                        <a:ext uri="{9D8B030D-6E8A-4147-A177-3AD203B41FA5}">
                          <a16:colId xmlns:a16="http://schemas.microsoft.com/office/drawing/2014/main" val="117444644"/>
                        </a:ext>
                      </a:extLst>
                    </a:gridCol>
                    <a:gridCol w="1258377">
                      <a:extLst>
                        <a:ext uri="{9D8B030D-6E8A-4147-A177-3AD203B41FA5}">
                          <a16:colId xmlns:a16="http://schemas.microsoft.com/office/drawing/2014/main" val="604247316"/>
                        </a:ext>
                      </a:extLst>
                    </a:gridCol>
                    <a:gridCol w="1915539">
                      <a:extLst>
                        <a:ext uri="{9D8B030D-6E8A-4147-A177-3AD203B41FA5}">
                          <a16:colId xmlns:a16="http://schemas.microsoft.com/office/drawing/2014/main" val="4103490943"/>
                        </a:ext>
                      </a:extLst>
                    </a:gridCol>
                  </a:tblGrid>
                  <a:tr h="6923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>
                              <a:effectLst/>
                            </a:rPr>
                            <a:t>Cut type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Selection (include)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signal removed</a:t>
                          </a:r>
                        </a:p>
                      </a:txBody>
                      <a:tcPr marL="68580" marR="68580" marT="0" marB="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% total dataset removed</a:t>
                          </a:r>
                        </a:p>
                      </a:txBody>
                      <a:tcPr marL="68580" marR="68580" marT="0" marB="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39050115"/>
                      </a:ext>
                    </a:extLst>
                  </a:tr>
                  <a:tr h="83400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3212" r="-339844" b="-2824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775" t="-83212" r="-150720" b="-2824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0.57%</a:t>
                          </a:r>
                        </a:p>
                      </a:txBody>
                      <a:tcPr marL="68580" marR="68580" marT="0" marB="0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4.41%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5036706"/>
                      </a:ext>
                    </a:extLst>
                  </a:tr>
                  <a:tr h="104268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46784" r="-339844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775" t="-146784" r="-150720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1.49%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effectLst/>
                            </a:rPr>
                            <a:t>2.59%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7955191"/>
                      </a:ext>
                    </a:extLst>
                  </a:tr>
                  <a:tr h="65446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94393" r="-339844" b="-101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775" t="-394393" r="-150720" b="-101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1.99%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effectLst/>
                            </a:rPr>
                            <a:t>5.31%</a:t>
                          </a:r>
                          <a:endParaRPr lang="en-GB" sz="1600">
                            <a:effectLst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5959081"/>
                      </a:ext>
                    </a:extLst>
                  </a:tr>
                  <a:tr h="65446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/>
                            <a:t>DIRA Angle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DIRA &lt; 14 mrad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0.04%</a:t>
                          </a:r>
                        </a:p>
                      </a:txBody>
                      <a:tcPr marL="68580" marR="68580" marT="0" marB="0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>
                              <a:effectLst/>
                            </a:rPr>
                            <a:t>0.21%</a:t>
                          </a: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1827301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872E1B0-8E4F-1E44-B673-A33242E0D01A}"/>
              </a:ext>
            </a:extLst>
          </p:cNvPr>
          <p:cNvGrpSpPr/>
          <p:nvPr/>
        </p:nvGrpSpPr>
        <p:grpSpPr>
          <a:xfrm>
            <a:off x="413723" y="964054"/>
            <a:ext cx="5392383" cy="2035762"/>
            <a:chOff x="1023584" y="897014"/>
            <a:chExt cx="5392383" cy="203576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362A631-5484-DD43-B310-B55AD496A84C}"/>
                </a:ext>
              </a:extLst>
            </p:cNvPr>
            <p:cNvCxnSpPr>
              <a:cxnSpLocks/>
            </p:cNvCxnSpPr>
            <p:nvPr/>
          </p:nvCxnSpPr>
          <p:spPr>
            <a:xfrm>
              <a:off x="2031340" y="1601348"/>
              <a:ext cx="1861166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C5061F-0A79-C342-AB79-E64EE0121215}"/>
                </a:ext>
              </a:extLst>
            </p:cNvPr>
            <p:cNvSpPr txBox="1"/>
            <p:nvPr/>
          </p:nvSpPr>
          <p:spPr>
            <a:xfrm>
              <a:off x="3397380" y="1586106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</a:t>
              </a:r>
              <a:r>
                <a:rPr lang="en-US" baseline="30000"/>
                <a:t>0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A011934-9472-824F-B1C2-B42B72D7B992}"/>
                </a:ext>
              </a:extLst>
            </p:cNvPr>
            <p:cNvGrpSpPr/>
            <p:nvPr/>
          </p:nvGrpSpPr>
          <p:grpSpPr>
            <a:xfrm>
              <a:off x="3886434" y="1111024"/>
              <a:ext cx="2529533" cy="709082"/>
              <a:chOff x="3886434" y="1427614"/>
              <a:chExt cx="2529533" cy="70908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86BD0DD-E356-9A46-B1FA-C2149D396965}"/>
                  </a:ext>
                </a:extLst>
              </p:cNvPr>
              <p:cNvSpPr/>
              <p:nvPr/>
            </p:nvSpPr>
            <p:spPr>
              <a:xfrm>
                <a:off x="3886434" y="1777116"/>
                <a:ext cx="281644" cy="281644"/>
              </a:xfrm>
              <a:prstGeom prst="ellipse">
                <a:avLst/>
              </a:prstGeom>
              <a:solidFill>
                <a:schemeClr val="bg2">
                  <a:lumMod val="50000"/>
                  <a:alpha val="6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01AC1C5-3317-974F-9B02-A5C56D9CBF12}"/>
                  </a:ext>
                </a:extLst>
              </p:cNvPr>
              <p:cNvGrpSpPr/>
              <p:nvPr/>
            </p:nvGrpSpPr>
            <p:grpSpPr>
              <a:xfrm>
                <a:off x="4168078" y="1427614"/>
                <a:ext cx="2247889" cy="709082"/>
                <a:chOff x="4168078" y="1427614"/>
                <a:chExt cx="2247889" cy="709082"/>
              </a:xfrm>
            </p:grpSpPr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6651680D-A792-384B-B4E0-A3EED075A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73119" y="1427614"/>
                  <a:ext cx="1540535" cy="442839"/>
                </a:xfrm>
                <a:prstGeom prst="straightConnector1">
                  <a:avLst/>
                </a:prstGeom>
                <a:ln w="444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42BDE879-70B0-024C-891F-80807372A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68078" y="1757658"/>
                  <a:ext cx="1135723" cy="152401"/>
                </a:xfrm>
                <a:prstGeom prst="straightConnector1">
                  <a:avLst/>
                </a:prstGeom>
                <a:ln w="444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016AB605-FC77-1E4E-BF8C-F95533FC8B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68078" y="1852156"/>
                  <a:ext cx="2247889" cy="76201"/>
                </a:xfrm>
                <a:prstGeom prst="straightConnector1">
                  <a:avLst/>
                </a:prstGeom>
                <a:ln w="444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F0BDCF78-C09B-634B-8C08-26A04583D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89114" y="1938605"/>
                  <a:ext cx="2068811" cy="198091"/>
                </a:xfrm>
                <a:prstGeom prst="straightConnector1">
                  <a:avLst/>
                </a:prstGeom>
                <a:ln w="444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CFA55B0-96AA-A742-A648-E134D89791A4}"/>
                </a:ext>
              </a:extLst>
            </p:cNvPr>
            <p:cNvGrpSpPr/>
            <p:nvPr/>
          </p:nvGrpSpPr>
          <p:grpSpPr>
            <a:xfrm>
              <a:off x="1023584" y="1453139"/>
              <a:ext cx="1678893" cy="1479637"/>
              <a:chOff x="1011058" y="1193533"/>
              <a:chExt cx="1678893" cy="1479637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3C4AB6B-EEE8-0247-9584-721C8F936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280" y="1193533"/>
                <a:ext cx="712269" cy="635267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A6928B2-B2BA-5348-8C0B-86FF5B764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82" y="2037903"/>
                <a:ext cx="712269" cy="635267"/>
              </a:xfrm>
              <a:prstGeom prst="straightConnector1">
                <a:avLst/>
              </a:prstGeom>
              <a:ln w="4445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56D730-F166-A841-9E0A-FC479EA025AC}"/>
                  </a:ext>
                </a:extLst>
              </p:cNvPr>
              <p:cNvSpPr/>
              <p:nvPr/>
            </p:nvSpPr>
            <p:spPr>
              <a:xfrm>
                <a:off x="1732618" y="1801502"/>
                <a:ext cx="281644" cy="281644"/>
              </a:xfrm>
              <a:prstGeom prst="ellipse">
                <a:avLst/>
              </a:prstGeom>
              <a:solidFill>
                <a:schemeClr val="bg2">
                  <a:lumMod val="50000"/>
                  <a:alpha val="6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ADCCF8-55E7-1049-AFA7-C026286A9DE9}"/>
                  </a:ext>
                </a:extLst>
              </p:cNvPr>
              <p:cNvSpPr txBox="1"/>
              <p:nvPr/>
            </p:nvSpPr>
            <p:spPr>
              <a:xfrm>
                <a:off x="1058931" y="1443110"/>
                <a:ext cx="393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</a:t>
                </a:r>
                <a:r>
                  <a:rPr lang="en-US" baseline="30000"/>
                  <a:t>+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2C3524-ABCF-6B45-94CD-39501D76B538}"/>
                  </a:ext>
                </a:extLst>
              </p:cNvPr>
              <p:cNvSpPr txBox="1"/>
              <p:nvPr/>
            </p:nvSpPr>
            <p:spPr>
              <a:xfrm>
                <a:off x="1994982" y="2298213"/>
                <a:ext cx="393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</a:t>
                </a:r>
                <a:r>
                  <a:rPr lang="en-US" baseline="30000"/>
                  <a:t>+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997ACE5-E9CE-8345-A2F3-40F6EAFC41BA}"/>
                  </a:ext>
                </a:extLst>
              </p:cNvPr>
              <p:cNvSpPr txBox="1"/>
              <p:nvPr/>
            </p:nvSpPr>
            <p:spPr>
              <a:xfrm>
                <a:off x="1011058" y="2058760"/>
                <a:ext cx="77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origin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26A449-2319-2743-81FC-6FD40A5E1483}"/>
                </a:ext>
              </a:extLst>
            </p:cNvPr>
            <p:cNvGrpSpPr/>
            <p:nvPr/>
          </p:nvGrpSpPr>
          <p:grpSpPr>
            <a:xfrm>
              <a:off x="1971284" y="897014"/>
              <a:ext cx="1906994" cy="427980"/>
              <a:chOff x="1971284" y="1290872"/>
              <a:chExt cx="1906994" cy="42798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1E44920-BC56-C447-B8EE-A0C7AE59C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82" y="1624460"/>
                <a:ext cx="1891452" cy="0"/>
              </a:xfrm>
              <a:prstGeom prst="line">
                <a:avLst/>
              </a:prstGeom>
              <a:ln w="34925">
                <a:solidFill>
                  <a:schemeClr val="accent6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3672C17-B93C-A746-A238-10746A189B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8278" y="1530067"/>
                <a:ext cx="0" cy="188785"/>
              </a:xfrm>
              <a:prstGeom prst="line">
                <a:avLst/>
              </a:prstGeom>
              <a:ln w="34925">
                <a:solidFill>
                  <a:schemeClr val="accent6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63B14A6-E2E0-3644-80A1-0D8B84BCA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1284" y="1530066"/>
                <a:ext cx="0" cy="188785"/>
              </a:xfrm>
              <a:prstGeom prst="line">
                <a:avLst/>
              </a:prstGeom>
              <a:ln w="34925">
                <a:solidFill>
                  <a:schemeClr val="accent6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A69F9A0-160A-C649-B2C8-1FD86F55B1CB}"/>
                  </a:ext>
                </a:extLst>
              </p:cNvPr>
              <p:cNvSpPr txBox="1"/>
              <p:nvPr/>
            </p:nvSpPr>
            <p:spPr>
              <a:xfrm>
                <a:off x="2096942" y="1290872"/>
                <a:ext cx="17299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flight distance (FD)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B4F983D-B295-154A-89DB-B723A6B0E961}"/>
                </a:ext>
              </a:extLst>
            </p:cNvPr>
            <p:cNvGrpSpPr/>
            <p:nvPr/>
          </p:nvGrpSpPr>
          <p:grpSpPr>
            <a:xfrm rot="5400000">
              <a:off x="2004470" y="1870911"/>
              <a:ext cx="577610" cy="188786"/>
              <a:chOff x="1971284" y="1530066"/>
              <a:chExt cx="1906994" cy="188786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926CAD7-FFA0-6541-999E-B9F3DB247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7682" y="1624460"/>
                <a:ext cx="1891452" cy="0"/>
              </a:xfrm>
              <a:prstGeom prst="line">
                <a:avLst/>
              </a:prstGeom>
              <a:ln w="34925">
                <a:solidFill>
                  <a:schemeClr val="accent6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A5B69B-6EB6-5045-B9EE-982231EDD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8278" y="1530067"/>
                <a:ext cx="0" cy="188785"/>
              </a:xfrm>
              <a:prstGeom prst="line">
                <a:avLst/>
              </a:prstGeom>
              <a:ln w="34925">
                <a:solidFill>
                  <a:schemeClr val="accent6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D07CAD0-7AA9-AB40-8C5F-CD27E48F9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1284" y="1530066"/>
                <a:ext cx="0" cy="188785"/>
              </a:xfrm>
              <a:prstGeom prst="line">
                <a:avLst/>
              </a:prstGeom>
              <a:ln w="34925">
                <a:solidFill>
                  <a:schemeClr val="accent6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950A3FF-42D8-E044-974E-FE057E012683}"/>
                </a:ext>
              </a:extLst>
            </p:cNvPr>
            <p:cNvSpPr txBox="1"/>
            <p:nvPr/>
          </p:nvSpPr>
          <p:spPr>
            <a:xfrm>
              <a:off x="2400564" y="1892132"/>
              <a:ext cx="1534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impact </a:t>
              </a:r>
            </a:p>
            <a:p>
              <a:r>
                <a:rPr lang="en-US" sz="1600"/>
                <a:t>parameter (IP)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6249BB6-454B-334F-B7C6-E64E3D35432D}"/>
              </a:ext>
            </a:extLst>
          </p:cNvPr>
          <p:cNvGrpSpPr/>
          <p:nvPr/>
        </p:nvGrpSpPr>
        <p:grpSpPr>
          <a:xfrm>
            <a:off x="6442423" y="987352"/>
            <a:ext cx="3508770" cy="1314067"/>
            <a:chOff x="7253656" y="641792"/>
            <a:chExt cx="3508770" cy="1314067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219DDB6-15CC-FC46-94CB-6ABD2F15D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3656" y="1540051"/>
              <a:ext cx="1839544" cy="1025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FB9814B-4F12-9445-81B2-7CB43E00B6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3656" y="830450"/>
              <a:ext cx="1675817" cy="709602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E93E8B3-22B3-734B-9184-3734E93EC156}"/>
                </a:ext>
              </a:extLst>
            </p:cNvPr>
            <p:cNvSpPr txBox="1"/>
            <p:nvPr/>
          </p:nvSpPr>
          <p:spPr>
            <a:xfrm>
              <a:off x="8125676" y="1555749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B</a:t>
              </a:r>
              <a:r>
                <a:rPr lang="en-US" sz="2000" baseline="30000"/>
                <a:t>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36E3ED7-4592-9041-AD63-6AD333AE21BB}"/>
                </a:ext>
              </a:extLst>
            </p:cNvPr>
            <p:cNvSpPr txBox="1"/>
            <p:nvPr/>
          </p:nvSpPr>
          <p:spPr>
            <a:xfrm>
              <a:off x="9098265" y="1356244"/>
              <a:ext cx="1358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Flight vector</a:t>
              </a:r>
              <a:endParaRPr lang="en-US" sz="1600" baseline="300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989685-410C-8446-A7A0-DC05D89BDED3}"/>
                </a:ext>
              </a:extLst>
            </p:cNvPr>
            <p:cNvSpPr txBox="1"/>
            <p:nvPr/>
          </p:nvSpPr>
          <p:spPr>
            <a:xfrm>
              <a:off x="8913843" y="641792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Momentum vector</a:t>
              </a:r>
              <a:endParaRPr lang="en-US" sz="1600" baseline="30000"/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CF3F17F1-A660-244C-B3CF-1A9B2E05D1D7}"/>
                </a:ext>
              </a:extLst>
            </p:cNvPr>
            <p:cNvSpPr/>
            <p:nvPr/>
          </p:nvSpPr>
          <p:spPr>
            <a:xfrm>
              <a:off x="7774016" y="1244141"/>
              <a:ext cx="141472" cy="541646"/>
            </a:xfrm>
            <a:prstGeom prst="arc">
              <a:avLst>
                <a:gd name="adj1" fmla="val 16804885"/>
                <a:gd name="adj2" fmla="val 1042038"/>
              </a:avLst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41A694-EF07-AB4E-976F-A617D46FF111}"/>
                </a:ext>
              </a:extLst>
            </p:cNvPr>
            <p:cNvSpPr txBox="1"/>
            <p:nvPr/>
          </p:nvSpPr>
          <p:spPr>
            <a:xfrm>
              <a:off x="7915289" y="1180967"/>
              <a:ext cx="1274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DIRA angle</a:t>
              </a:r>
              <a:endParaRPr lang="en-US" baseline="30000"/>
            </a:p>
          </p:txBody>
        </p:sp>
      </p:grpSp>
    </p:spTree>
    <p:extLst>
      <p:ext uri="{BB962C8B-B14F-4D97-AF65-F5344CB8AC3E}">
        <p14:creationId xmlns:p14="http://schemas.microsoft.com/office/powerpoint/2010/main" val="14883547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CD70811CF9244F8A20D9F0C03F8D4A" ma:contentTypeVersion="8" ma:contentTypeDescription="Create a new document." ma:contentTypeScope="" ma:versionID="a39f7ebea4fd7146931bed07a3a38f77">
  <xsd:schema xmlns:xsd="http://www.w3.org/2001/XMLSchema" xmlns:xs="http://www.w3.org/2001/XMLSchema" xmlns:p="http://schemas.microsoft.com/office/2006/metadata/properties" xmlns:ns2="f88c9f12-e606-43e2-a4b2-676c2b024b58" targetNamespace="http://schemas.microsoft.com/office/2006/metadata/properties" ma:root="true" ma:fieldsID="6cde717c8d79896a891436b937e69c0f" ns2:_="">
    <xsd:import namespace="f88c9f12-e606-43e2-a4b2-676c2b024b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8c9f12-e606-43e2-a4b2-676c2b024b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5839-B2FC-4DA2-87F6-42DA6E1C23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848B16-25DA-44B2-BE9F-EF0F14A40F7B}">
  <ds:schemaRefs>
    <ds:schemaRef ds:uri="f88c9f12-e606-43e2-a4b2-676c2b024b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C00E71-F895-4470-9C71-FC66B4D8CA4A}">
  <ds:schemaRefs>
    <ds:schemaRef ds:uri="f88c9f12-e606-43e2-a4b2-676c2b024b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{7CE70739-CEFC-704A-A6E8-DC7FA7B5D7D1}tf10001060_mac</Template>
  <TotalTime>1</TotalTime>
  <Words>4014</Words>
  <Application>Microsoft Office PowerPoint</Application>
  <PresentationFormat>Widescreen</PresentationFormat>
  <Paragraphs>757</Paragraphs>
  <Slides>66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6" baseType="lpstr">
      <vt:lpstr>MS Mincho</vt:lpstr>
      <vt:lpstr>Arial</vt:lpstr>
      <vt:lpstr>Arial Narrow</vt:lpstr>
      <vt:lpstr>Calibri</vt:lpstr>
      <vt:lpstr>Cambria Math</vt:lpstr>
      <vt:lpstr>Times New Roman</vt:lpstr>
      <vt:lpstr>Trebuchet MS</vt:lpstr>
      <vt:lpstr>Wingdings</vt:lpstr>
      <vt:lpstr>Wingdings 3</vt:lpstr>
      <vt:lpstr>Facet</vt:lpstr>
      <vt:lpstr>Angular Analysis of  B0 →K^(∗0)  μ^+  μ^- </vt:lpstr>
      <vt:lpstr>The B0 Meson Decay</vt:lpstr>
      <vt:lpstr>LHCb and B0 Meson Decay</vt:lpstr>
      <vt:lpstr>Project Outline</vt:lpstr>
      <vt:lpstr>Classification</vt:lpstr>
      <vt:lpstr>What are the backgrounds?</vt:lpstr>
      <vt:lpstr>Presentazione standard di PowerPoint</vt:lpstr>
      <vt:lpstr>Step 1a: Hard cuts (pre-selection mass)</vt:lpstr>
      <vt:lpstr>Step 1b: Hard cuts (pre-selection vertex)</vt:lpstr>
      <vt:lpstr>Step 1c: Targeted cuts</vt:lpstr>
      <vt:lpstr>Step 2: Decision Tree </vt:lpstr>
      <vt:lpstr>Results of Decision Tree </vt:lpstr>
      <vt:lpstr>Combined Results</vt:lpstr>
      <vt:lpstr>Combined Results</vt:lpstr>
      <vt:lpstr>Expected Fraction Misclassification</vt:lpstr>
      <vt:lpstr>Presentazione standard di PowerPoint</vt:lpstr>
      <vt:lpstr>Q: Why fit to the invariant mass?</vt:lpstr>
      <vt:lpstr>The ‘crystal ball’ function PDF</vt:lpstr>
      <vt:lpstr>Two Crystal Ball functions…</vt:lpstr>
      <vt:lpstr>Q: What does the invariant mass of the background look like?</vt:lpstr>
      <vt:lpstr>Fitting Method</vt:lpstr>
      <vt:lpstr>Which q^2 bins shall we use?</vt:lpstr>
      <vt:lpstr>Step 1: Fit to Control Channel</vt:lpstr>
      <vt:lpstr>Step 2: Adjust sigma</vt:lpstr>
      <vt:lpstr>Step 3: Fit to real data </vt:lpstr>
      <vt:lpstr>Step 3: Fit to real data </vt:lpstr>
      <vt:lpstr>Acceptance</vt:lpstr>
      <vt:lpstr>Angular Distribution: Distortion</vt:lpstr>
      <vt:lpstr>Acceptance Function</vt:lpstr>
      <vt:lpstr>Acceptance Fits - cosθ_ℓ   (Normalised)</vt:lpstr>
      <vt:lpstr>Acceptance Fits - cosθ_K   (Normalised)</vt:lpstr>
      <vt:lpstr>Acceptance Fits -  ϕ (Normalised)</vt:lpstr>
      <vt:lpstr>Fitting</vt:lpstr>
      <vt:lpstr>Parameterization of B^0 Decay</vt:lpstr>
      <vt:lpstr>Presentazione standard di PowerPoint</vt:lpstr>
      <vt:lpstr>Can we simplify this?</vt:lpstr>
      <vt:lpstr>CP – Averaged Distribution</vt:lpstr>
      <vt:lpstr>CP – Averaged Distribution</vt:lpstr>
      <vt:lpstr>CP – Averaged Distribution</vt:lpstr>
      <vt:lpstr>How do we find them?</vt:lpstr>
      <vt:lpstr>Presentazione standard di PowerPoint</vt:lpstr>
      <vt:lpstr>Presentazione standard di PowerPoint</vt:lpstr>
      <vt:lpstr>Negative Log Likelihood (NLL) Fit</vt:lpstr>
      <vt:lpstr>Counting Fit</vt:lpstr>
      <vt:lpstr>Testing Toy Data – NLL_(θ_ℓ ) </vt:lpstr>
      <vt:lpstr>Testing Toy Data – Counting </vt:lpstr>
      <vt:lpstr>Uncertainties &amp; Results</vt:lpstr>
      <vt:lpstr>Total uncertainty is given by…</vt:lpstr>
      <vt:lpstr>Classification→Fit Propagation</vt:lpstr>
      <vt:lpstr>Acceptance →Fit Propagation</vt:lpstr>
      <vt:lpstr>Projections: cos⁡〖θ_ℓ 〗</vt:lpstr>
      <vt:lpstr>Projections: cos⁡〖θ_K 〗</vt:lpstr>
      <vt:lpstr>Projections: ϕ</vt:lpstr>
      <vt:lpstr>F_l,A_fband S_i observables</vt:lpstr>
      <vt:lpstr>Final Fit</vt:lpstr>
      <vt:lpstr>P_i Parameters</vt:lpstr>
      <vt:lpstr>Z-Score of Parameters </vt:lpstr>
      <vt:lpstr>Conclusions</vt:lpstr>
      <vt:lpstr>References</vt:lpstr>
      <vt:lpstr>Our Team</vt:lpstr>
      <vt:lpstr>Appendix: Numerical 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listening. We shall now answer your questions.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Wayland, Autumn</dc:creator>
  <cp:lastModifiedBy>Veroni, Stefano</cp:lastModifiedBy>
  <cp:revision>1</cp:revision>
  <dcterms:created xsi:type="dcterms:W3CDTF">2022-02-06T14:42:03Z</dcterms:created>
  <dcterms:modified xsi:type="dcterms:W3CDTF">2022-06-13T12:15:11Z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0x010100D7CD70811CF9244F8A20D9F0C03F8D4A</vt:lpwstr>
  </property>
</Properties>
</file>